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55" r:id="rId3"/>
    <p:sldMasterId id="2147483656" r:id="rId4"/>
    <p:sldMasterId id="2147483658" r:id="rId5"/>
    <p:sldMasterId id="2147483708" r:id="rId6"/>
  </p:sldMasterIdLst>
  <p:notesMasterIdLst>
    <p:notesMasterId r:id="rId65"/>
  </p:notesMasterIdLst>
  <p:handoutMasterIdLst>
    <p:handoutMasterId r:id="rId66"/>
  </p:handoutMasterIdLst>
  <p:sldIdLst>
    <p:sldId id="272" r:id="rId7"/>
    <p:sldId id="353" r:id="rId8"/>
    <p:sldId id="389" r:id="rId9"/>
    <p:sldId id="436" r:id="rId10"/>
    <p:sldId id="437" r:id="rId11"/>
    <p:sldId id="438" r:id="rId12"/>
    <p:sldId id="439" r:id="rId13"/>
    <p:sldId id="435" r:id="rId14"/>
    <p:sldId id="390" r:id="rId15"/>
    <p:sldId id="264" r:id="rId16"/>
    <p:sldId id="400" r:id="rId17"/>
    <p:sldId id="377" r:id="rId18"/>
    <p:sldId id="378" r:id="rId19"/>
    <p:sldId id="401" r:id="rId20"/>
    <p:sldId id="379" r:id="rId21"/>
    <p:sldId id="393" r:id="rId22"/>
    <p:sldId id="387" r:id="rId23"/>
    <p:sldId id="394" r:id="rId24"/>
    <p:sldId id="395" r:id="rId25"/>
    <p:sldId id="397" r:id="rId26"/>
    <p:sldId id="396" r:id="rId27"/>
    <p:sldId id="398" r:id="rId28"/>
    <p:sldId id="441" r:id="rId29"/>
    <p:sldId id="399" r:id="rId30"/>
    <p:sldId id="402" r:id="rId31"/>
    <p:sldId id="440" r:id="rId32"/>
    <p:sldId id="443" r:id="rId33"/>
    <p:sldId id="442" r:id="rId34"/>
    <p:sldId id="366" r:id="rId35"/>
    <p:sldId id="404" r:id="rId36"/>
    <p:sldId id="444" r:id="rId37"/>
    <p:sldId id="434" r:id="rId38"/>
    <p:sldId id="406" r:id="rId39"/>
    <p:sldId id="407" r:id="rId40"/>
    <p:sldId id="429" r:id="rId41"/>
    <p:sldId id="408" r:id="rId42"/>
    <p:sldId id="409" r:id="rId43"/>
    <p:sldId id="430" r:id="rId44"/>
    <p:sldId id="411" r:id="rId45"/>
    <p:sldId id="412" r:id="rId46"/>
    <p:sldId id="414" r:id="rId47"/>
    <p:sldId id="428" r:id="rId48"/>
    <p:sldId id="445" r:id="rId49"/>
    <p:sldId id="415" r:id="rId50"/>
    <p:sldId id="416" r:id="rId51"/>
    <p:sldId id="419" r:id="rId52"/>
    <p:sldId id="420" r:id="rId53"/>
    <p:sldId id="421" r:id="rId54"/>
    <p:sldId id="418" r:id="rId55"/>
    <p:sldId id="417" r:id="rId56"/>
    <p:sldId id="423" r:id="rId57"/>
    <p:sldId id="422" r:id="rId58"/>
    <p:sldId id="433" r:id="rId59"/>
    <p:sldId id="424" r:id="rId60"/>
    <p:sldId id="426" r:id="rId61"/>
    <p:sldId id="410" r:id="rId62"/>
    <p:sldId id="413" r:id="rId63"/>
    <p:sldId id="427" r:id="rId64"/>
  </p:sldIdLst>
  <p:sldSz cx="12192000" cy="6858000"/>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3B"/>
    <a:srgbClr val="FF0000"/>
    <a:srgbClr val="DA2F39"/>
    <a:srgbClr val="DC4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8" autoAdjust="0"/>
    <p:restoredTop sz="69479" autoAdjust="0"/>
  </p:normalViewPr>
  <p:slideViewPr>
    <p:cSldViewPr>
      <p:cViewPr varScale="1">
        <p:scale>
          <a:sx n="52" d="100"/>
          <a:sy n="52" d="100"/>
        </p:scale>
        <p:origin x="1800" y="60"/>
      </p:cViewPr>
      <p:guideLst>
        <p:guide orient="horz" pos="2160"/>
        <p:guide pos="3840"/>
      </p:guideLst>
    </p:cSldViewPr>
  </p:slideViewPr>
  <p:outlineViewPr>
    <p:cViewPr>
      <p:scale>
        <a:sx n="33" d="100"/>
        <a:sy n="33" d="100"/>
      </p:scale>
      <p:origin x="0" y="1348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39DD0B-8EF4-4A3F-930D-7737484FE1C2}" type="datetimeFigureOut">
              <a:rPr lang="en-US" smtClean="0"/>
              <a:t>3/23/2021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75882C8-0868-4BE5-BC65-7F7B6C47020B}" type="slidenum">
              <a:rPr lang="en-US" smtClean="0"/>
              <a:t>‹#›</a:t>
            </a:fld>
            <a:endParaRPr lang="en-US" dirty="0"/>
          </a:p>
        </p:txBody>
      </p:sp>
    </p:spTree>
    <p:extLst>
      <p:ext uri="{BB962C8B-B14F-4D97-AF65-F5344CB8AC3E}">
        <p14:creationId xmlns:p14="http://schemas.microsoft.com/office/powerpoint/2010/main" val="3563559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705E47DA-BC15-4727-80BC-B22314B518CE}" type="datetimeFigureOut">
              <a:rPr lang="en-US" smtClean="0"/>
              <a:t>3/23/2021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95EAE04A-E65F-431D-8333-EAC9DB54F1B6}" type="slidenum">
              <a:rPr lang="en-US" smtClean="0"/>
              <a:t>‹#›</a:t>
            </a:fld>
            <a:endParaRPr lang="en-US" dirty="0"/>
          </a:p>
        </p:txBody>
      </p:sp>
    </p:spTree>
    <p:extLst>
      <p:ext uri="{BB962C8B-B14F-4D97-AF65-F5344CB8AC3E}">
        <p14:creationId xmlns:p14="http://schemas.microsoft.com/office/powerpoint/2010/main" val="282693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1</a:t>
            </a:fld>
            <a:endParaRPr lang="en-US" dirty="0"/>
          </a:p>
        </p:txBody>
      </p:sp>
    </p:spTree>
    <p:extLst>
      <p:ext uri="{BB962C8B-B14F-4D97-AF65-F5344CB8AC3E}">
        <p14:creationId xmlns:p14="http://schemas.microsoft.com/office/powerpoint/2010/main" val="288953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10</a:t>
            </a:fld>
            <a:endParaRPr lang="en-US" altLang="en-US" dirty="0"/>
          </a:p>
        </p:txBody>
      </p:sp>
    </p:spTree>
    <p:extLst>
      <p:ext uri="{BB962C8B-B14F-4D97-AF65-F5344CB8AC3E}">
        <p14:creationId xmlns:p14="http://schemas.microsoft.com/office/powerpoint/2010/main" val="185104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11</a:t>
            </a:fld>
            <a:endParaRPr lang="en-US" altLang="en-US" dirty="0"/>
          </a:p>
        </p:txBody>
      </p:sp>
    </p:spTree>
    <p:extLst>
      <p:ext uri="{BB962C8B-B14F-4D97-AF65-F5344CB8AC3E}">
        <p14:creationId xmlns:p14="http://schemas.microsoft.com/office/powerpoint/2010/main" val="381289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The Customer Service accessibility standard addresses business practices and training requirements to provide better customer service to people with disabilities. It is now law.</a:t>
            </a:r>
          </a:p>
          <a:p>
            <a:r>
              <a:rPr lang="en-US" dirty="0" smtClean="0"/>
              <a:t>The Employment accessibility standard addresses practices related to employee recruitment, hiring and retention.</a:t>
            </a:r>
          </a:p>
          <a:p>
            <a:r>
              <a:rPr lang="en-US" dirty="0" smtClean="0"/>
              <a:t>The Information and Communications accessibility standard will address barriers to accessing information – information provided in print, in person, on websites or in other formats.</a:t>
            </a:r>
          </a:p>
          <a:p>
            <a:r>
              <a:rPr lang="en-US" dirty="0" smtClean="0"/>
              <a:t>The Design of Public Spaces accessibility standard will deal with access to those areas outside the jurisdiction of The Manitoba Building Code, such as sidewalks, pathways, parks and other aspects of the environment that we design and construct.</a:t>
            </a:r>
          </a:p>
          <a:p>
            <a:r>
              <a:rPr lang="en-US" dirty="0" smtClean="0"/>
              <a:t>The Transportation accessibility standard will apply to public transportation to address barriers Manitobans might encounter while getting to work or school, shopping, socializing and other aspects of daily life.</a:t>
            </a:r>
          </a:p>
          <a:p>
            <a:r>
              <a:rPr lang="en-US" dirty="0" smtClean="0"/>
              <a:t> </a:t>
            </a:r>
            <a:endParaRPr lang="en-CA" dirty="0"/>
          </a:p>
        </p:txBody>
      </p:sp>
      <p:sp>
        <p:nvSpPr>
          <p:cNvPr id="4" name="Slide Number Placeholder 3"/>
          <p:cNvSpPr>
            <a:spLocks noGrp="1"/>
          </p:cNvSpPr>
          <p:nvPr>
            <p:ph type="sldNum" sz="quarter" idx="10"/>
          </p:nvPr>
        </p:nvSpPr>
        <p:spPr/>
        <p:txBody>
          <a:bodyPr/>
          <a:lstStyle/>
          <a:p>
            <a:fld id="{95EAE04A-E65F-431D-8333-EAC9DB54F1B6}" type="slidenum">
              <a:rPr lang="en-US" smtClean="0"/>
              <a:t>12</a:t>
            </a:fld>
            <a:endParaRPr lang="en-US" dirty="0"/>
          </a:p>
        </p:txBody>
      </p:sp>
    </p:spTree>
    <p:extLst>
      <p:ext uri="{BB962C8B-B14F-4D97-AF65-F5344CB8AC3E}">
        <p14:creationId xmlns:p14="http://schemas.microsoft.com/office/powerpoint/2010/main" val="228658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EAE04A-E65F-431D-8333-EAC9DB54F1B6}" type="slidenum">
              <a:rPr lang="en-US" smtClean="0"/>
              <a:t>13</a:t>
            </a:fld>
            <a:endParaRPr lang="en-US" dirty="0"/>
          </a:p>
        </p:txBody>
      </p:sp>
    </p:spTree>
    <p:extLst>
      <p:ext uri="{BB962C8B-B14F-4D97-AF65-F5344CB8AC3E}">
        <p14:creationId xmlns:p14="http://schemas.microsoft.com/office/powerpoint/2010/main" val="410766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EAE04A-E65F-431D-8333-EAC9DB54F1B6}" type="slidenum">
              <a:rPr lang="en-US" smtClean="0"/>
              <a:t>14</a:t>
            </a:fld>
            <a:endParaRPr lang="en-US" dirty="0"/>
          </a:p>
        </p:txBody>
      </p:sp>
    </p:spTree>
    <p:extLst>
      <p:ext uri="{BB962C8B-B14F-4D97-AF65-F5344CB8AC3E}">
        <p14:creationId xmlns:p14="http://schemas.microsoft.com/office/powerpoint/2010/main" val="135611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EAE04A-E65F-431D-8333-EAC9DB54F1B6}" type="slidenum">
              <a:rPr lang="en-US" smtClean="0"/>
              <a:t>15</a:t>
            </a:fld>
            <a:endParaRPr lang="en-US" dirty="0"/>
          </a:p>
        </p:txBody>
      </p:sp>
    </p:spTree>
    <p:extLst>
      <p:ext uri="{BB962C8B-B14F-4D97-AF65-F5344CB8AC3E}">
        <p14:creationId xmlns:p14="http://schemas.microsoft.com/office/powerpoint/2010/main" val="363777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17</a:t>
            </a:fld>
            <a:endParaRPr lang="en-US" dirty="0"/>
          </a:p>
        </p:txBody>
      </p:sp>
    </p:spTree>
    <p:extLst>
      <p:ext uri="{BB962C8B-B14F-4D97-AF65-F5344CB8AC3E}">
        <p14:creationId xmlns:p14="http://schemas.microsoft.com/office/powerpoint/2010/main" val="83568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19</a:t>
            </a:fld>
            <a:endParaRPr lang="en-US" dirty="0"/>
          </a:p>
        </p:txBody>
      </p:sp>
    </p:spTree>
    <p:extLst>
      <p:ext uri="{BB962C8B-B14F-4D97-AF65-F5344CB8AC3E}">
        <p14:creationId xmlns:p14="http://schemas.microsoft.com/office/powerpoint/2010/main" val="334223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22</a:t>
            </a:fld>
            <a:endParaRPr lang="en-US" dirty="0"/>
          </a:p>
        </p:txBody>
      </p:sp>
    </p:spTree>
    <p:extLst>
      <p:ext uri="{BB962C8B-B14F-4D97-AF65-F5344CB8AC3E}">
        <p14:creationId xmlns:p14="http://schemas.microsoft.com/office/powerpoint/2010/main" val="3928255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25</a:t>
            </a:fld>
            <a:endParaRPr lang="en-US" dirty="0"/>
          </a:p>
        </p:txBody>
      </p:sp>
    </p:spTree>
    <p:extLst>
      <p:ext uri="{BB962C8B-B14F-4D97-AF65-F5344CB8AC3E}">
        <p14:creationId xmlns:p14="http://schemas.microsoft.com/office/powerpoint/2010/main" val="47829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2</a:t>
            </a:fld>
            <a:endParaRPr lang="en-US" altLang="en-US" dirty="0"/>
          </a:p>
        </p:txBody>
      </p:sp>
    </p:spTree>
    <p:extLst>
      <p:ext uri="{BB962C8B-B14F-4D97-AF65-F5344CB8AC3E}">
        <p14:creationId xmlns:p14="http://schemas.microsoft.com/office/powerpoint/2010/main" val="413035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26</a:t>
            </a:fld>
            <a:endParaRPr lang="en-US" dirty="0"/>
          </a:p>
        </p:txBody>
      </p:sp>
    </p:spTree>
    <p:extLst>
      <p:ext uri="{BB962C8B-B14F-4D97-AF65-F5344CB8AC3E}">
        <p14:creationId xmlns:p14="http://schemas.microsoft.com/office/powerpoint/2010/main" val="81801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27</a:t>
            </a:fld>
            <a:endParaRPr lang="en-US" dirty="0"/>
          </a:p>
        </p:txBody>
      </p:sp>
    </p:spTree>
    <p:extLst>
      <p:ext uri="{BB962C8B-B14F-4D97-AF65-F5344CB8AC3E}">
        <p14:creationId xmlns:p14="http://schemas.microsoft.com/office/powerpoint/2010/main" val="2718911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28</a:t>
            </a:fld>
            <a:endParaRPr lang="en-US" dirty="0"/>
          </a:p>
        </p:txBody>
      </p:sp>
    </p:spTree>
    <p:extLst>
      <p:ext uri="{BB962C8B-B14F-4D97-AF65-F5344CB8AC3E}">
        <p14:creationId xmlns:p14="http://schemas.microsoft.com/office/powerpoint/2010/main" val="115195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29</a:t>
            </a:fld>
            <a:endParaRPr lang="en-US" dirty="0"/>
          </a:p>
        </p:txBody>
      </p:sp>
    </p:spTree>
    <p:extLst>
      <p:ext uri="{BB962C8B-B14F-4D97-AF65-F5344CB8AC3E}">
        <p14:creationId xmlns:p14="http://schemas.microsoft.com/office/powerpoint/2010/main" val="1275338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30</a:t>
            </a:fld>
            <a:endParaRPr lang="en-US" dirty="0"/>
          </a:p>
        </p:txBody>
      </p:sp>
    </p:spTree>
    <p:extLst>
      <p:ext uri="{BB962C8B-B14F-4D97-AF65-F5344CB8AC3E}">
        <p14:creationId xmlns:p14="http://schemas.microsoft.com/office/powerpoint/2010/main" val="1899086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31</a:t>
            </a:fld>
            <a:endParaRPr lang="en-US" altLang="en-US" dirty="0"/>
          </a:p>
        </p:txBody>
      </p:sp>
    </p:spTree>
    <p:extLst>
      <p:ext uri="{BB962C8B-B14F-4D97-AF65-F5344CB8AC3E}">
        <p14:creationId xmlns:p14="http://schemas.microsoft.com/office/powerpoint/2010/main" val="410322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32</a:t>
            </a:fld>
            <a:endParaRPr lang="en-US" dirty="0"/>
          </a:p>
        </p:txBody>
      </p:sp>
    </p:spTree>
    <p:extLst>
      <p:ext uri="{BB962C8B-B14F-4D97-AF65-F5344CB8AC3E}">
        <p14:creationId xmlns:p14="http://schemas.microsoft.com/office/powerpoint/2010/main" val="7533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33</a:t>
            </a:fld>
            <a:endParaRPr lang="en-US" dirty="0"/>
          </a:p>
        </p:txBody>
      </p:sp>
    </p:spTree>
    <p:extLst>
      <p:ext uri="{BB962C8B-B14F-4D97-AF65-F5344CB8AC3E}">
        <p14:creationId xmlns:p14="http://schemas.microsoft.com/office/powerpoint/2010/main" val="273722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34</a:t>
            </a:fld>
            <a:endParaRPr lang="en-US" dirty="0"/>
          </a:p>
        </p:txBody>
      </p:sp>
    </p:spTree>
    <p:extLst>
      <p:ext uri="{BB962C8B-B14F-4D97-AF65-F5344CB8AC3E}">
        <p14:creationId xmlns:p14="http://schemas.microsoft.com/office/powerpoint/2010/main" val="84081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35</a:t>
            </a:fld>
            <a:endParaRPr lang="en-US" dirty="0"/>
          </a:p>
        </p:txBody>
      </p:sp>
    </p:spTree>
    <p:extLst>
      <p:ext uri="{BB962C8B-B14F-4D97-AF65-F5344CB8AC3E}">
        <p14:creationId xmlns:p14="http://schemas.microsoft.com/office/powerpoint/2010/main" val="34722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3</a:t>
            </a:fld>
            <a:endParaRPr lang="en-US" altLang="en-US" dirty="0"/>
          </a:p>
        </p:txBody>
      </p:sp>
    </p:spTree>
    <p:extLst>
      <p:ext uri="{BB962C8B-B14F-4D97-AF65-F5344CB8AC3E}">
        <p14:creationId xmlns:p14="http://schemas.microsoft.com/office/powerpoint/2010/main" val="338149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36</a:t>
            </a:fld>
            <a:endParaRPr lang="en-US" dirty="0"/>
          </a:p>
        </p:txBody>
      </p:sp>
    </p:spTree>
    <p:extLst>
      <p:ext uri="{BB962C8B-B14F-4D97-AF65-F5344CB8AC3E}">
        <p14:creationId xmlns:p14="http://schemas.microsoft.com/office/powerpoint/2010/main" val="263707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37</a:t>
            </a:fld>
            <a:endParaRPr lang="en-US" dirty="0"/>
          </a:p>
        </p:txBody>
      </p:sp>
    </p:spTree>
    <p:extLst>
      <p:ext uri="{BB962C8B-B14F-4D97-AF65-F5344CB8AC3E}">
        <p14:creationId xmlns:p14="http://schemas.microsoft.com/office/powerpoint/2010/main" val="260110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38</a:t>
            </a:fld>
            <a:endParaRPr lang="en-US" dirty="0"/>
          </a:p>
        </p:txBody>
      </p:sp>
    </p:spTree>
    <p:extLst>
      <p:ext uri="{BB962C8B-B14F-4D97-AF65-F5344CB8AC3E}">
        <p14:creationId xmlns:p14="http://schemas.microsoft.com/office/powerpoint/2010/main" val="1006789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39</a:t>
            </a:fld>
            <a:endParaRPr lang="en-US" dirty="0"/>
          </a:p>
        </p:txBody>
      </p:sp>
    </p:spTree>
    <p:extLst>
      <p:ext uri="{BB962C8B-B14F-4D97-AF65-F5344CB8AC3E}">
        <p14:creationId xmlns:p14="http://schemas.microsoft.com/office/powerpoint/2010/main" val="3939318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40</a:t>
            </a:fld>
            <a:endParaRPr lang="en-US" dirty="0"/>
          </a:p>
        </p:txBody>
      </p:sp>
    </p:spTree>
    <p:extLst>
      <p:ext uri="{BB962C8B-B14F-4D97-AF65-F5344CB8AC3E}">
        <p14:creationId xmlns:p14="http://schemas.microsoft.com/office/powerpoint/2010/main" val="1949750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41</a:t>
            </a:fld>
            <a:endParaRPr lang="en-US" dirty="0"/>
          </a:p>
        </p:txBody>
      </p:sp>
    </p:spTree>
    <p:extLst>
      <p:ext uri="{BB962C8B-B14F-4D97-AF65-F5344CB8AC3E}">
        <p14:creationId xmlns:p14="http://schemas.microsoft.com/office/powerpoint/2010/main" val="3396704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42</a:t>
            </a:fld>
            <a:endParaRPr lang="en-US" dirty="0"/>
          </a:p>
        </p:txBody>
      </p:sp>
    </p:spTree>
    <p:extLst>
      <p:ext uri="{BB962C8B-B14F-4D97-AF65-F5344CB8AC3E}">
        <p14:creationId xmlns:p14="http://schemas.microsoft.com/office/powerpoint/2010/main" val="3266937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43</a:t>
            </a:fld>
            <a:endParaRPr lang="en-US" altLang="en-US" dirty="0"/>
          </a:p>
        </p:txBody>
      </p:sp>
    </p:spTree>
    <p:extLst>
      <p:ext uri="{BB962C8B-B14F-4D97-AF65-F5344CB8AC3E}">
        <p14:creationId xmlns:p14="http://schemas.microsoft.com/office/powerpoint/2010/main" val="1257862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44</a:t>
            </a:fld>
            <a:endParaRPr lang="en-US" dirty="0"/>
          </a:p>
        </p:txBody>
      </p:sp>
    </p:spTree>
    <p:extLst>
      <p:ext uri="{BB962C8B-B14F-4D97-AF65-F5344CB8AC3E}">
        <p14:creationId xmlns:p14="http://schemas.microsoft.com/office/powerpoint/2010/main" val="2004891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45</a:t>
            </a:fld>
            <a:endParaRPr lang="en-US" dirty="0"/>
          </a:p>
        </p:txBody>
      </p:sp>
    </p:spTree>
    <p:extLst>
      <p:ext uri="{BB962C8B-B14F-4D97-AF65-F5344CB8AC3E}">
        <p14:creationId xmlns:p14="http://schemas.microsoft.com/office/powerpoint/2010/main" val="86846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4</a:t>
            </a:fld>
            <a:endParaRPr lang="en-US" altLang="en-US" dirty="0"/>
          </a:p>
        </p:txBody>
      </p:sp>
    </p:spTree>
    <p:extLst>
      <p:ext uri="{BB962C8B-B14F-4D97-AF65-F5344CB8AC3E}">
        <p14:creationId xmlns:p14="http://schemas.microsoft.com/office/powerpoint/2010/main" val="386496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46</a:t>
            </a:fld>
            <a:endParaRPr lang="en-US" dirty="0"/>
          </a:p>
        </p:txBody>
      </p:sp>
    </p:spTree>
    <p:extLst>
      <p:ext uri="{BB962C8B-B14F-4D97-AF65-F5344CB8AC3E}">
        <p14:creationId xmlns:p14="http://schemas.microsoft.com/office/powerpoint/2010/main" val="2515699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47</a:t>
            </a:fld>
            <a:endParaRPr lang="en-US" dirty="0"/>
          </a:p>
        </p:txBody>
      </p:sp>
    </p:spTree>
    <p:extLst>
      <p:ext uri="{BB962C8B-B14F-4D97-AF65-F5344CB8AC3E}">
        <p14:creationId xmlns:p14="http://schemas.microsoft.com/office/powerpoint/2010/main" val="4159784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48</a:t>
            </a:fld>
            <a:endParaRPr lang="en-US" dirty="0"/>
          </a:p>
        </p:txBody>
      </p:sp>
    </p:spTree>
    <p:extLst>
      <p:ext uri="{BB962C8B-B14F-4D97-AF65-F5344CB8AC3E}">
        <p14:creationId xmlns:p14="http://schemas.microsoft.com/office/powerpoint/2010/main" val="2416825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49</a:t>
            </a:fld>
            <a:endParaRPr lang="en-US" dirty="0"/>
          </a:p>
        </p:txBody>
      </p:sp>
    </p:spTree>
    <p:extLst>
      <p:ext uri="{BB962C8B-B14F-4D97-AF65-F5344CB8AC3E}">
        <p14:creationId xmlns:p14="http://schemas.microsoft.com/office/powerpoint/2010/main" val="1024345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50</a:t>
            </a:fld>
            <a:endParaRPr lang="en-US" dirty="0"/>
          </a:p>
        </p:txBody>
      </p:sp>
    </p:spTree>
    <p:extLst>
      <p:ext uri="{BB962C8B-B14F-4D97-AF65-F5344CB8AC3E}">
        <p14:creationId xmlns:p14="http://schemas.microsoft.com/office/powerpoint/2010/main" val="1919509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52</a:t>
            </a:fld>
            <a:endParaRPr lang="en-US" dirty="0"/>
          </a:p>
        </p:txBody>
      </p:sp>
    </p:spTree>
    <p:extLst>
      <p:ext uri="{BB962C8B-B14F-4D97-AF65-F5344CB8AC3E}">
        <p14:creationId xmlns:p14="http://schemas.microsoft.com/office/powerpoint/2010/main" val="1349154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53</a:t>
            </a:fld>
            <a:endParaRPr lang="en-US" dirty="0"/>
          </a:p>
        </p:txBody>
      </p:sp>
    </p:spTree>
    <p:extLst>
      <p:ext uri="{BB962C8B-B14F-4D97-AF65-F5344CB8AC3E}">
        <p14:creationId xmlns:p14="http://schemas.microsoft.com/office/powerpoint/2010/main" val="2563203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54</a:t>
            </a:fld>
            <a:endParaRPr lang="en-US" dirty="0"/>
          </a:p>
        </p:txBody>
      </p:sp>
    </p:spTree>
    <p:extLst>
      <p:ext uri="{BB962C8B-B14F-4D97-AF65-F5344CB8AC3E}">
        <p14:creationId xmlns:p14="http://schemas.microsoft.com/office/powerpoint/2010/main" val="2115306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55</a:t>
            </a:fld>
            <a:endParaRPr lang="en-US" dirty="0"/>
          </a:p>
        </p:txBody>
      </p:sp>
    </p:spTree>
    <p:extLst>
      <p:ext uri="{BB962C8B-B14F-4D97-AF65-F5344CB8AC3E}">
        <p14:creationId xmlns:p14="http://schemas.microsoft.com/office/powerpoint/2010/main" val="4119022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56</a:t>
            </a:fld>
            <a:endParaRPr lang="en-US" dirty="0"/>
          </a:p>
        </p:txBody>
      </p:sp>
    </p:spTree>
    <p:extLst>
      <p:ext uri="{BB962C8B-B14F-4D97-AF65-F5344CB8AC3E}">
        <p14:creationId xmlns:p14="http://schemas.microsoft.com/office/powerpoint/2010/main" val="318697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5</a:t>
            </a:fld>
            <a:endParaRPr lang="en-US" altLang="en-US" dirty="0"/>
          </a:p>
        </p:txBody>
      </p:sp>
    </p:spTree>
    <p:extLst>
      <p:ext uri="{BB962C8B-B14F-4D97-AF65-F5344CB8AC3E}">
        <p14:creationId xmlns:p14="http://schemas.microsoft.com/office/powerpoint/2010/main" val="2348986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57</a:t>
            </a:fld>
            <a:endParaRPr lang="en-US" dirty="0"/>
          </a:p>
        </p:txBody>
      </p:sp>
    </p:spTree>
    <p:extLst>
      <p:ext uri="{BB962C8B-B14F-4D97-AF65-F5344CB8AC3E}">
        <p14:creationId xmlns:p14="http://schemas.microsoft.com/office/powerpoint/2010/main" val="449870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AE04A-E65F-431D-8333-EAC9DB54F1B6}" type="slidenum">
              <a:rPr lang="en-US" smtClean="0"/>
              <a:t>58</a:t>
            </a:fld>
            <a:endParaRPr lang="en-US" dirty="0"/>
          </a:p>
        </p:txBody>
      </p:sp>
    </p:spTree>
    <p:extLst>
      <p:ext uri="{BB962C8B-B14F-4D97-AF65-F5344CB8AC3E}">
        <p14:creationId xmlns:p14="http://schemas.microsoft.com/office/powerpoint/2010/main" val="44565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a:p>
            <a:pPr marL="285750" indent="-285750">
              <a:buFont typeface="Arial" panose="020B0604020202020204" pitchFamily="34" charset="0"/>
              <a:buChar char="•"/>
            </a:pPr>
            <a:endParaRPr lang="en-US" dirty="0" smtClean="0"/>
          </a:p>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6</a:t>
            </a:fld>
            <a:endParaRPr lang="en-US" altLang="en-US" dirty="0"/>
          </a:p>
        </p:txBody>
      </p:sp>
    </p:spTree>
    <p:extLst>
      <p:ext uri="{BB962C8B-B14F-4D97-AF65-F5344CB8AC3E}">
        <p14:creationId xmlns:p14="http://schemas.microsoft.com/office/powerpoint/2010/main" val="322117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7</a:t>
            </a:fld>
            <a:endParaRPr lang="en-US" altLang="en-US" dirty="0"/>
          </a:p>
        </p:txBody>
      </p:sp>
    </p:spTree>
    <p:extLst>
      <p:ext uri="{BB962C8B-B14F-4D97-AF65-F5344CB8AC3E}">
        <p14:creationId xmlns:p14="http://schemas.microsoft.com/office/powerpoint/2010/main" val="45905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8</a:t>
            </a:fld>
            <a:endParaRPr lang="en-US" altLang="en-US" dirty="0"/>
          </a:p>
        </p:txBody>
      </p:sp>
    </p:spTree>
    <p:extLst>
      <p:ext uri="{BB962C8B-B14F-4D97-AF65-F5344CB8AC3E}">
        <p14:creationId xmlns:p14="http://schemas.microsoft.com/office/powerpoint/2010/main" val="48774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C14A02AF-2141-4835-B38F-3161CB7DB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1F70D734-5735-4B44-A332-420A68B8B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23">
              <a:defRPr/>
            </a:pPr>
            <a:endParaRPr lang="en-US" altLang="en-US" dirty="0"/>
          </a:p>
        </p:txBody>
      </p:sp>
      <p:sp>
        <p:nvSpPr>
          <p:cNvPr id="5124" name="Slide Number Placeholder 3">
            <a:extLst>
              <a:ext uri="{FF2B5EF4-FFF2-40B4-BE49-F238E27FC236}">
                <a16:creationId xmlns:a16="http://schemas.microsoft.com/office/drawing/2014/main" xmlns="" id="{BD13BEB8-F860-4A41-B02A-D3197D32F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965" indent="-296016">
              <a:defRPr>
                <a:solidFill>
                  <a:schemeClr val="tx1"/>
                </a:solidFill>
                <a:latin typeface="Calibri" panose="020F0502020204030204" pitchFamily="34" charset="0"/>
              </a:defRPr>
            </a:lvl2pPr>
            <a:lvl3pPr marL="1185682" indent="-236165">
              <a:defRPr>
                <a:solidFill>
                  <a:schemeClr val="tx1"/>
                </a:solidFill>
                <a:latin typeface="Calibri" panose="020F0502020204030204" pitchFamily="34" charset="0"/>
              </a:defRPr>
            </a:lvl3pPr>
            <a:lvl4pPr marL="1661248" indent="-236165">
              <a:defRPr>
                <a:solidFill>
                  <a:schemeClr val="tx1"/>
                </a:solidFill>
                <a:latin typeface="Calibri" panose="020F0502020204030204" pitchFamily="34" charset="0"/>
              </a:defRPr>
            </a:lvl4pPr>
            <a:lvl5pPr marL="2135197" indent="-236165">
              <a:defRPr>
                <a:solidFill>
                  <a:schemeClr val="tx1"/>
                </a:solidFill>
                <a:latin typeface="Calibri" panose="020F0502020204030204" pitchFamily="34" charset="0"/>
              </a:defRPr>
            </a:lvl5pPr>
            <a:lvl6pPr marL="2601058" indent="-236165" eaLnBrk="0" fontAlgn="base" hangingPunct="0">
              <a:spcBef>
                <a:spcPct val="0"/>
              </a:spcBef>
              <a:spcAft>
                <a:spcPct val="0"/>
              </a:spcAft>
              <a:defRPr>
                <a:solidFill>
                  <a:schemeClr val="tx1"/>
                </a:solidFill>
                <a:latin typeface="Calibri" panose="020F0502020204030204" pitchFamily="34" charset="0"/>
              </a:defRPr>
            </a:lvl6pPr>
            <a:lvl7pPr marL="3066918" indent="-236165" eaLnBrk="0" fontAlgn="base" hangingPunct="0">
              <a:spcBef>
                <a:spcPct val="0"/>
              </a:spcBef>
              <a:spcAft>
                <a:spcPct val="0"/>
              </a:spcAft>
              <a:defRPr>
                <a:solidFill>
                  <a:schemeClr val="tx1"/>
                </a:solidFill>
                <a:latin typeface="Calibri" panose="020F0502020204030204" pitchFamily="34" charset="0"/>
              </a:defRPr>
            </a:lvl7pPr>
            <a:lvl8pPr marL="3532779" indent="-236165" eaLnBrk="0" fontAlgn="base" hangingPunct="0">
              <a:spcBef>
                <a:spcPct val="0"/>
              </a:spcBef>
              <a:spcAft>
                <a:spcPct val="0"/>
              </a:spcAft>
              <a:defRPr>
                <a:solidFill>
                  <a:schemeClr val="tx1"/>
                </a:solidFill>
                <a:latin typeface="Calibri" panose="020F0502020204030204" pitchFamily="34" charset="0"/>
              </a:defRPr>
            </a:lvl8pPr>
            <a:lvl9pPr marL="3998641" indent="-236165" eaLnBrk="0" fontAlgn="base" hangingPunct="0">
              <a:spcBef>
                <a:spcPct val="0"/>
              </a:spcBef>
              <a:spcAft>
                <a:spcPct val="0"/>
              </a:spcAft>
              <a:defRPr>
                <a:solidFill>
                  <a:schemeClr val="tx1"/>
                </a:solidFill>
                <a:latin typeface="Calibri" panose="020F0502020204030204" pitchFamily="34" charset="0"/>
              </a:defRPr>
            </a:lvl9pPr>
          </a:lstStyle>
          <a:p>
            <a:fld id="{FFFBC152-FB3D-4F38-B34D-291600C4AD62}" type="slidenum">
              <a:rPr lang="en-US" altLang="en-US" smtClean="0"/>
              <a:pPr/>
              <a:t>9</a:t>
            </a:fld>
            <a:endParaRPr lang="en-US" altLang="en-US" dirty="0"/>
          </a:p>
        </p:txBody>
      </p:sp>
    </p:spTree>
    <p:extLst>
      <p:ext uri="{BB962C8B-B14F-4D97-AF65-F5344CB8AC3E}">
        <p14:creationId xmlns:p14="http://schemas.microsoft.com/office/powerpoint/2010/main" val="87813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09600" y="1956815"/>
            <a:ext cx="10896600" cy="1434275"/>
          </a:xfrm>
          <a:prstGeom prst="rect">
            <a:avLst/>
          </a:prstGeom>
        </p:spPr>
        <p:txBody>
          <a:bodyPr anchor="b"/>
          <a:lstStyle>
            <a:lvl1pPr algn="l">
              <a:defRPr sz="5000" b="1">
                <a:solidFill>
                  <a:schemeClr val="bg1"/>
                </a:solidFill>
                <a:latin typeface="Arial" charset="0"/>
                <a:ea typeface="Arial" charset="0"/>
                <a:cs typeface="Arial" charset="0"/>
              </a:defRPr>
            </a:lvl1pPr>
          </a:lstStyle>
          <a:p>
            <a:r>
              <a:rPr lang="en-US" dirty="0"/>
              <a:t>CLICK TO EDIT </a:t>
            </a:r>
            <a:br>
              <a:rPr lang="en-US" dirty="0"/>
            </a:br>
            <a:r>
              <a:rPr lang="en-US" dirty="0"/>
              <a:t>MASTER TITLE STYLE</a:t>
            </a:r>
          </a:p>
        </p:txBody>
      </p:sp>
      <p:sp>
        <p:nvSpPr>
          <p:cNvPr id="14" name="Subtitle 2"/>
          <p:cNvSpPr>
            <a:spLocks noGrp="1"/>
          </p:cNvSpPr>
          <p:nvPr>
            <p:ph type="subTitle" idx="1"/>
          </p:nvPr>
        </p:nvSpPr>
        <p:spPr>
          <a:xfrm>
            <a:off x="609600" y="3903790"/>
            <a:ext cx="10896599" cy="851090"/>
          </a:xfrm>
          <a:prstGeom prst="rect">
            <a:avLst/>
          </a:prstGeom>
        </p:spPr>
        <p:txBody>
          <a:bodyPr/>
          <a:lstStyle>
            <a:lvl1pPr marL="0" indent="0" algn="l">
              <a:buNone/>
              <a:defRPr sz="2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1634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 Double Subhead/Bullet">
    <p:spTree>
      <p:nvGrpSpPr>
        <p:cNvPr id="1" name=""/>
        <p:cNvGrpSpPr/>
        <p:nvPr/>
      </p:nvGrpSpPr>
      <p:grpSpPr>
        <a:xfrm>
          <a:off x="0" y="0"/>
          <a:ext cx="0" cy="0"/>
          <a:chOff x="0" y="0"/>
          <a:chExt cx="0" cy="0"/>
        </a:xfrm>
      </p:grpSpPr>
      <p:cxnSp>
        <p:nvCxnSpPr>
          <p:cNvPr id="25" name="Straight Connector 24"/>
          <p:cNvCxnSpPr/>
          <p:nvPr userDrawn="1"/>
        </p:nvCxnSpPr>
        <p:spPr>
          <a:xfrm>
            <a:off x="381000" y="1968311"/>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39834"/>
            <a:ext cx="5562600" cy="3737166"/>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8" name="Text Placeholder 26"/>
          <p:cNvSpPr>
            <a:spLocks noGrp="1"/>
          </p:cNvSpPr>
          <p:nvPr>
            <p:ph type="body" sz="quarter" idx="13" hasCustomPrompt="1"/>
          </p:nvPr>
        </p:nvSpPr>
        <p:spPr>
          <a:xfrm>
            <a:off x="6248400" y="2739834"/>
            <a:ext cx="5539740" cy="3737166"/>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1" name="Text Placeholder 4">
            <a:extLst>
              <a:ext uri="{FF2B5EF4-FFF2-40B4-BE49-F238E27FC236}">
                <a16:creationId xmlns:a16="http://schemas.microsoft.com/office/drawing/2014/main" xmlns="" id="{0C30B865-0566-9841-9775-7645390D36D5}"/>
              </a:ext>
            </a:extLst>
          </p:cNvPr>
          <p:cNvSpPr>
            <a:spLocks noGrp="1"/>
          </p:cNvSpPr>
          <p:nvPr>
            <p:ph type="body" sz="quarter" idx="16" hasCustomPrompt="1"/>
          </p:nvPr>
        </p:nvSpPr>
        <p:spPr>
          <a:xfrm>
            <a:off x="381000" y="2209800"/>
            <a:ext cx="55626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7" name="Text Placeholder 4">
            <a:extLst>
              <a:ext uri="{FF2B5EF4-FFF2-40B4-BE49-F238E27FC236}">
                <a16:creationId xmlns:a16="http://schemas.microsoft.com/office/drawing/2014/main" xmlns="" id="{1645F299-FC0A-7C43-9290-28C18D64E5C3}"/>
              </a:ext>
            </a:extLst>
          </p:cNvPr>
          <p:cNvSpPr>
            <a:spLocks noGrp="1"/>
          </p:cNvSpPr>
          <p:nvPr>
            <p:ph type="body" sz="quarter" idx="17" hasCustomPrompt="1"/>
          </p:nvPr>
        </p:nvSpPr>
        <p:spPr>
          <a:xfrm>
            <a:off x="6243210" y="2195052"/>
            <a:ext cx="556779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8" name="Text Placeholder 2">
            <a:extLst>
              <a:ext uri="{FF2B5EF4-FFF2-40B4-BE49-F238E27FC236}">
                <a16:creationId xmlns:a16="http://schemas.microsoft.com/office/drawing/2014/main" xmlns="" id="{CEA5AA2B-A5AC-874C-83BB-5EC7A0A0F88E}"/>
              </a:ext>
            </a:extLst>
          </p:cNvPr>
          <p:cNvSpPr>
            <a:spLocks noGrp="1"/>
          </p:cNvSpPr>
          <p:nvPr>
            <p:ph type="body" sz="quarter" idx="14" hasCustomPrompt="1"/>
          </p:nvPr>
        </p:nvSpPr>
        <p:spPr>
          <a:xfrm>
            <a:off x="380999" y="1219200"/>
            <a:ext cx="1140714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 Double Bullet">
    <p:spTree>
      <p:nvGrpSpPr>
        <p:cNvPr id="1" name=""/>
        <p:cNvGrpSpPr/>
        <p:nvPr/>
      </p:nvGrpSpPr>
      <p:grpSpPr>
        <a:xfrm>
          <a:off x="0" y="0"/>
          <a:ext cx="0" cy="0"/>
          <a:chOff x="0" y="0"/>
          <a:chExt cx="0" cy="0"/>
        </a:xfrm>
      </p:grpSpPr>
      <p:cxnSp>
        <p:nvCxnSpPr>
          <p:cNvPr id="25" name="Straight Connector 24"/>
          <p:cNvCxnSpPr/>
          <p:nvPr userDrawn="1"/>
        </p:nvCxnSpPr>
        <p:spPr>
          <a:xfrm>
            <a:off x="381000" y="1980641"/>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199716"/>
            <a:ext cx="5562600" cy="4277283"/>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8" name="Text Placeholder 26"/>
          <p:cNvSpPr>
            <a:spLocks noGrp="1"/>
          </p:cNvSpPr>
          <p:nvPr>
            <p:ph type="body" sz="quarter" idx="13" hasCustomPrompt="1"/>
          </p:nvPr>
        </p:nvSpPr>
        <p:spPr>
          <a:xfrm>
            <a:off x="6248400" y="2199716"/>
            <a:ext cx="5539740" cy="4277283"/>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7" name="Text Placeholder 2">
            <a:extLst>
              <a:ext uri="{FF2B5EF4-FFF2-40B4-BE49-F238E27FC236}">
                <a16:creationId xmlns:a16="http://schemas.microsoft.com/office/drawing/2014/main" xmlns="" id="{AC06F103-8579-8D4F-9430-95F750358F16}"/>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 Double Prominent">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209800"/>
            <a:ext cx="5562600" cy="41910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5" name="Text Placeholder 26"/>
          <p:cNvSpPr>
            <a:spLocks noGrp="1"/>
          </p:cNvSpPr>
          <p:nvPr>
            <p:ph type="body" sz="quarter" idx="12" hasCustomPrompt="1"/>
          </p:nvPr>
        </p:nvSpPr>
        <p:spPr>
          <a:xfrm>
            <a:off x="6248400" y="2213610"/>
            <a:ext cx="5562600" cy="41910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7" name="Text Placeholder 2">
            <a:extLst>
              <a:ext uri="{FF2B5EF4-FFF2-40B4-BE49-F238E27FC236}">
                <a16:creationId xmlns:a16="http://schemas.microsoft.com/office/drawing/2014/main" xmlns="" id="{92450C9B-8C52-A942-B758-CDEEB1A85E50}"/>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 Double Image">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hasCustomPrompt="1"/>
          </p:nvPr>
        </p:nvSpPr>
        <p:spPr>
          <a:xfrm>
            <a:off x="398318" y="2200276"/>
            <a:ext cx="5697682" cy="42767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Picture Placeholder 2"/>
          <p:cNvSpPr>
            <a:spLocks noGrp="1"/>
          </p:cNvSpPr>
          <p:nvPr>
            <p:ph type="pic" sz="quarter" idx="13" hasCustomPrompt="1"/>
          </p:nvPr>
        </p:nvSpPr>
        <p:spPr>
          <a:xfrm>
            <a:off x="6096000" y="2200276"/>
            <a:ext cx="5715000" cy="427672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p:txBody>
      </p:sp>
      <p:sp>
        <p:nvSpPr>
          <p:cNvPr id="7" name="Text Placeholder 2">
            <a:extLst>
              <a:ext uri="{FF2B5EF4-FFF2-40B4-BE49-F238E27FC236}">
                <a16:creationId xmlns:a16="http://schemas.microsoft.com/office/drawing/2014/main" xmlns="" id="{FC105F4A-9D0A-B74E-AB8B-A48FF65B1723}"/>
              </a:ext>
            </a:extLst>
          </p:cNvPr>
          <p:cNvSpPr>
            <a:spLocks noGrp="1"/>
          </p:cNvSpPr>
          <p:nvPr>
            <p:ph type="body" sz="quarter" idx="14" hasCustomPrompt="1"/>
          </p:nvPr>
        </p:nvSpPr>
        <p:spPr>
          <a:xfrm>
            <a:off x="380999" y="1219200"/>
            <a:ext cx="11430001" cy="533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 Double Image/Bullet">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5486400"/>
            <a:ext cx="5562600" cy="990600"/>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8" name="Text Placeholder 26"/>
          <p:cNvSpPr>
            <a:spLocks noGrp="1"/>
          </p:cNvSpPr>
          <p:nvPr>
            <p:ph type="body" sz="quarter" idx="13" hasCustomPrompt="1"/>
          </p:nvPr>
        </p:nvSpPr>
        <p:spPr>
          <a:xfrm>
            <a:off x="6248400" y="5486400"/>
            <a:ext cx="5539740" cy="990600"/>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4" name="Picture Placeholder 3"/>
          <p:cNvSpPr>
            <a:spLocks noGrp="1"/>
          </p:cNvSpPr>
          <p:nvPr>
            <p:ph type="pic" sz="quarter" idx="15" hasCustomPrompt="1"/>
          </p:nvPr>
        </p:nvSpPr>
        <p:spPr>
          <a:xfrm>
            <a:off x="381000" y="2200274"/>
            <a:ext cx="5562600" cy="30670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10" name="Picture Placeholder 3"/>
          <p:cNvSpPr>
            <a:spLocks noGrp="1"/>
          </p:cNvSpPr>
          <p:nvPr>
            <p:ph type="pic" sz="quarter" idx="16" hasCustomPrompt="1"/>
          </p:nvPr>
        </p:nvSpPr>
        <p:spPr>
          <a:xfrm>
            <a:off x="6248400" y="2200274"/>
            <a:ext cx="5539740" cy="30670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12" name="Text Placeholder 2">
            <a:extLst>
              <a:ext uri="{FF2B5EF4-FFF2-40B4-BE49-F238E27FC236}">
                <a16:creationId xmlns:a16="http://schemas.microsoft.com/office/drawing/2014/main" xmlns="" id="{68A00379-333A-4C49-886E-D1416A960384}"/>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 Subhead/Bulle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76718"/>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38718"/>
            <a:ext cx="5334000" cy="373828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Text Placeholder 4">
            <a:extLst>
              <a:ext uri="{FF2B5EF4-FFF2-40B4-BE49-F238E27FC236}">
                <a16:creationId xmlns:a16="http://schemas.microsoft.com/office/drawing/2014/main" xmlns="" id="{74A3FE84-B452-2440-89A1-A10B7D515543}"/>
              </a:ext>
            </a:extLst>
          </p:cNvPr>
          <p:cNvSpPr>
            <a:spLocks noGrp="1"/>
          </p:cNvSpPr>
          <p:nvPr>
            <p:ph type="body" sz="quarter" idx="16" hasCustomPrompt="1"/>
          </p:nvPr>
        </p:nvSpPr>
        <p:spPr>
          <a:xfrm>
            <a:off x="380999" y="2209800"/>
            <a:ext cx="5334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2">
            <a:extLst>
              <a:ext uri="{FF2B5EF4-FFF2-40B4-BE49-F238E27FC236}">
                <a16:creationId xmlns:a16="http://schemas.microsoft.com/office/drawing/2014/main" xmlns="" id="{E8A27E47-206E-2140-B61A-A5383CDE6273}"/>
              </a:ext>
            </a:extLst>
          </p:cNvPr>
          <p:cNvSpPr>
            <a:spLocks noGrp="1"/>
          </p:cNvSpPr>
          <p:nvPr>
            <p:ph type="body" sz="quarter" idx="14" hasCustomPrompt="1"/>
          </p:nvPr>
        </p:nvSpPr>
        <p:spPr>
          <a:xfrm>
            <a:off x="380999" y="1219200"/>
            <a:ext cx="5334000"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 Bulle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81200"/>
            <a:ext cx="5334001"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Text Placeholder 26"/>
          <p:cNvSpPr>
            <a:spLocks noGrp="1"/>
          </p:cNvSpPr>
          <p:nvPr>
            <p:ph type="body" sz="quarter" idx="11" hasCustomPrompt="1"/>
          </p:nvPr>
        </p:nvSpPr>
        <p:spPr>
          <a:xfrm>
            <a:off x="380999" y="2200276"/>
            <a:ext cx="5334001" cy="4276724"/>
          </a:xfrm>
          <a:prstGeom prst="rect">
            <a:avLst/>
          </a:prstGeom>
        </p:spPr>
        <p:txBody>
          <a:bodyPr/>
          <a:lstStyle>
            <a:lvl1pPr marL="457200" indent="-457200">
              <a:lnSpc>
                <a:spcPct val="100000"/>
              </a:lnSpc>
              <a:buFont typeface="Arial" panose="020B0604020202020204" pitchFamily="34" charset="0"/>
              <a:buChar char="•"/>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9" name="Text Placeholder 2">
            <a:extLst>
              <a:ext uri="{FF2B5EF4-FFF2-40B4-BE49-F238E27FC236}">
                <a16:creationId xmlns:a16="http://schemas.microsoft.com/office/drawing/2014/main" xmlns="" id="{A4B353EE-7FFE-804B-AC9F-299A9763FA49}"/>
              </a:ext>
            </a:extLst>
          </p:cNvPr>
          <p:cNvSpPr>
            <a:spLocks noGrp="1"/>
          </p:cNvSpPr>
          <p:nvPr>
            <p:ph type="body" sz="quarter" idx="14" hasCustomPrompt="1"/>
          </p:nvPr>
        </p:nvSpPr>
        <p:spPr>
          <a:xfrm>
            <a:off x="380999" y="1219200"/>
            <a:ext cx="5334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08266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 Prominen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81200"/>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8" name="Text Placeholder 26">
            <a:extLst>
              <a:ext uri="{FF2B5EF4-FFF2-40B4-BE49-F238E27FC236}">
                <a16:creationId xmlns:a16="http://schemas.microsoft.com/office/drawing/2014/main" xmlns="" id="{16FC04A2-4FC9-5940-825E-445C8998A7EC}"/>
              </a:ext>
            </a:extLst>
          </p:cNvPr>
          <p:cNvSpPr>
            <a:spLocks noGrp="1"/>
          </p:cNvSpPr>
          <p:nvPr>
            <p:ph type="body" sz="quarter" idx="11" hasCustomPrompt="1"/>
          </p:nvPr>
        </p:nvSpPr>
        <p:spPr>
          <a:xfrm>
            <a:off x="381000" y="2209800"/>
            <a:ext cx="5334000" cy="42672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10" name="Text Placeholder 2">
            <a:extLst>
              <a:ext uri="{FF2B5EF4-FFF2-40B4-BE49-F238E27FC236}">
                <a16:creationId xmlns:a16="http://schemas.microsoft.com/office/drawing/2014/main" xmlns="" id="{416923A2-DFE0-0A4F-8C9E-19546B2E3851}"/>
              </a:ext>
            </a:extLst>
          </p:cNvPr>
          <p:cNvSpPr>
            <a:spLocks noGrp="1"/>
          </p:cNvSpPr>
          <p:nvPr>
            <p:ph type="body" sz="quarter" idx="15" hasCustomPrompt="1"/>
          </p:nvPr>
        </p:nvSpPr>
        <p:spPr>
          <a:xfrm>
            <a:off x="380998" y="1230351"/>
            <a:ext cx="5334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83749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 Subhead/Bullet">
    <p:spTree>
      <p:nvGrpSpPr>
        <p:cNvPr id="1" name=""/>
        <p:cNvGrpSpPr/>
        <p:nvPr/>
      </p:nvGrpSpPr>
      <p:grpSpPr>
        <a:xfrm>
          <a:off x="0" y="0"/>
          <a:ext cx="0" cy="0"/>
          <a:chOff x="0" y="0"/>
          <a:chExt cx="0" cy="0"/>
        </a:xfrm>
      </p:grpSpPr>
      <p:sp>
        <p:nvSpPr>
          <p:cNvPr id="9" name="Text Placeholder 26">
            <a:extLst>
              <a:ext uri="{FF2B5EF4-FFF2-40B4-BE49-F238E27FC236}">
                <a16:creationId xmlns:a16="http://schemas.microsoft.com/office/drawing/2014/main" xmlns="" id="{BD26E03E-6240-114A-A9F6-5E3CD8D7E4AA}"/>
              </a:ext>
            </a:extLst>
          </p:cNvPr>
          <p:cNvSpPr>
            <a:spLocks noGrp="1"/>
          </p:cNvSpPr>
          <p:nvPr>
            <p:ph type="body" sz="quarter" idx="11" hasCustomPrompt="1"/>
          </p:nvPr>
        </p:nvSpPr>
        <p:spPr>
          <a:xfrm>
            <a:off x="381000" y="3200400"/>
            <a:ext cx="11430000" cy="3276599"/>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cxnSp>
        <p:nvCxnSpPr>
          <p:cNvPr id="12" name="Straight Connector 11">
            <a:extLst>
              <a:ext uri="{FF2B5EF4-FFF2-40B4-BE49-F238E27FC236}">
                <a16:creationId xmlns:a16="http://schemas.microsoft.com/office/drawing/2014/main" xmlns=""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xmlns="" id="{DB77156A-2282-7C48-9870-E200C73E6382}"/>
              </a:ext>
            </a:extLst>
          </p:cNvPr>
          <p:cNvSpPr>
            <a:spLocks noGrp="1"/>
          </p:cNvSpPr>
          <p:nvPr>
            <p:ph type="body" sz="quarter" idx="16" hasCustomPrompt="1"/>
          </p:nvPr>
        </p:nvSpPr>
        <p:spPr>
          <a:xfrm>
            <a:off x="381000" y="2743200"/>
            <a:ext cx="11430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xmlns="" id="{AFDAA2CF-D44B-9E4A-8EF3-D5E8156C48F3}"/>
              </a:ext>
            </a:extLst>
          </p:cNvPr>
          <p:cNvSpPr>
            <a:spLocks noGrp="1"/>
          </p:cNvSpPr>
          <p:nvPr>
            <p:ph type="body" sz="quarter" idx="14" hasCustomPrompt="1"/>
          </p:nvPr>
        </p:nvSpPr>
        <p:spPr>
          <a:xfrm>
            <a:off x="380999"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Bullets">
    <p:spTree>
      <p:nvGrpSpPr>
        <p:cNvPr id="1" name=""/>
        <p:cNvGrpSpPr/>
        <p:nvPr/>
      </p:nvGrpSpPr>
      <p:grpSpPr>
        <a:xfrm>
          <a:off x="0" y="0"/>
          <a:ext cx="0" cy="0"/>
          <a:chOff x="0" y="0"/>
          <a:chExt cx="0" cy="0"/>
        </a:xfrm>
      </p:grpSpPr>
      <p:cxnSp>
        <p:nvCxnSpPr>
          <p:cNvPr id="25" name="Straight Connector 24"/>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43201"/>
            <a:ext cx="11430000" cy="373379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6" name="Text Placeholder 2">
            <a:extLst>
              <a:ext uri="{FF2B5EF4-FFF2-40B4-BE49-F238E27FC236}">
                <a16:creationId xmlns:a16="http://schemas.microsoft.com/office/drawing/2014/main" xmlns="" id="{C4C628E9-69E4-5E41-94F5-62E132E78E86}"/>
              </a:ext>
            </a:extLst>
          </p:cNvPr>
          <p:cNvSpPr>
            <a:spLocks noGrp="1"/>
          </p:cNvSpPr>
          <p:nvPr>
            <p:ph type="body" sz="quarter" idx="14" hasCustomPrompt="1"/>
          </p:nvPr>
        </p:nvSpPr>
        <p:spPr>
          <a:xfrm>
            <a:off x="380999"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09600" y="1956815"/>
            <a:ext cx="10896600" cy="1434275"/>
          </a:xfrm>
          <a:prstGeom prst="rect">
            <a:avLst/>
          </a:prstGeom>
        </p:spPr>
        <p:txBody>
          <a:bodyPr anchor="b"/>
          <a:lstStyle>
            <a:lvl1pPr algn="l">
              <a:defRPr sz="5000" b="1">
                <a:solidFill>
                  <a:schemeClr val="bg1"/>
                </a:solidFill>
                <a:latin typeface="Arial" charset="0"/>
                <a:ea typeface="Arial" charset="0"/>
                <a:cs typeface="Arial" charset="0"/>
              </a:defRPr>
            </a:lvl1pPr>
          </a:lstStyle>
          <a:p>
            <a:r>
              <a:rPr lang="en-US" dirty="0"/>
              <a:t>SECTION TITLE GOES HERE</a:t>
            </a:r>
          </a:p>
        </p:txBody>
      </p:sp>
    </p:spTree>
    <p:extLst>
      <p:ext uri="{BB962C8B-B14F-4D97-AF65-F5344CB8AC3E}">
        <p14:creationId xmlns:p14="http://schemas.microsoft.com/office/powerpoint/2010/main" val="520842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Prominent">
    <p:spTree>
      <p:nvGrpSpPr>
        <p:cNvPr id="1" name=""/>
        <p:cNvGrpSpPr/>
        <p:nvPr/>
      </p:nvGrpSpPr>
      <p:grpSpPr>
        <a:xfrm>
          <a:off x="0" y="0"/>
          <a:ext cx="0" cy="0"/>
          <a:chOff x="0" y="0"/>
          <a:chExt cx="0" cy="0"/>
        </a:xfrm>
      </p:grpSpPr>
      <p:cxnSp>
        <p:nvCxnSpPr>
          <p:cNvPr id="25" name="Straight Connector 24"/>
          <p:cNvCxnSpPr/>
          <p:nvPr userDrawn="1"/>
        </p:nvCxnSpPr>
        <p:spPr>
          <a:xfrm>
            <a:off x="381000" y="2519083"/>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47684"/>
            <a:ext cx="11430000" cy="3729316"/>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7" name="Text Placeholder 2">
            <a:extLst>
              <a:ext uri="{FF2B5EF4-FFF2-40B4-BE49-F238E27FC236}">
                <a16:creationId xmlns:a16="http://schemas.microsoft.com/office/drawing/2014/main" xmlns="" id="{F9EC3C71-21EA-FE45-9053-1CB5B769FE36}"/>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193308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Double Subhead/Bullets">
    <p:spTree>
      <p:nvGrpSpPr>
        <p:cNvPr id="1" name=""/>
        <p:cNvGrpSpPr/>
        <p:nvPr/>
      </p:nvGrpSpPr>
      <p:grpSpPr>
        <a:xfrm>
          <a:off x="0" y="0"/>
          <a:ext cx="0" cy="0"/>
          <a:chOff x="0" y="0"/>
          <a:chExt cx="0" cy="0"/>
        </a:xfrm>
      </p:grpSpPr>
      <p:sp>
        <p:nvSpPr>
          <p:cNvPr id="9" name="Text Placeholder 26">
            <a:extLst>
              <a:ext uri="{FF2B5EF4-FFF2-40B4-BE49-F238E27FC236}">
                <a16:creationId xmlns:a16="http://schemas.microsoft.com/office/drawing/2014/main" xmlns="" id="{BD26E03E-6240-114A-A9F6-5E3CD8D7E4AA}"/>
              </a:ext>
            </a:extLst>
          </p:cNvPr>
          <p:cNvSpPr>
            <a:spLocks noGrp="1"/>
          </p:cNvSpPr>
          <p:nvPr>
            <p:ph type="body" sz="quarter" idx="11" hasCustomPrompt="1"/>
          </p:nvPr>
        </p:nvSpPr>
        <p:spPr>
          <a:xfrm>
            <a:off x="381000" y="3177988"/>
            <a:ext cx="5562600" cy="329901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cxnSp>
        <p:nvCxnSpPr>
          <p:cNvPr id="12" name="Straight Connector 11">
            <a:extLst>
              <a:ext uri="{FF2B5EF4-FFF2-40B4-BE49-F238E27FC236}">
                <a16:creationId xmlns:a16="http://schemas.microsoft.com/office/drawing/2014/main" xmlns="" id="{D78E6EED-3B99-B448-828B-6865373928C6}"/>
              </a:ext>
            </a:extLst>
          </p:cNvPr>
          <p:cNvCxnSpPr/>
          <p:nvPr userDrawn="1"/>
        </p:nvCxnSpPr>
        <p:spPr>
          <a:xfrm>
            <a:off x="381000" y="2492188"/>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14" name="Text Placeholder 26">
            <a:extLst>
              <a:ext uri="{FF2B5EF4-FFF2-40B4-BE49-F238E27FC236}">
                <a16:creationId xmlns:a16="http://schemas.microsoft.com/office/drawing/2014/main" xmlns="" id="{AF00AB8D-525C-0A42-871C-5F5B758EFC01}"/>
              </a:ext>
            </a:extLst>
          </p:cNvPr>
          <p:cNvSpPr>
            <a:spLocks noGrp="1"/>
          </p:cNvSpPr>
          <p:nvPr>
            <p:ph type="body" sz="quarter" idx="14" hasCustomPrompt="1"/>
          </p:nvPr>
        </p:nvSpPr>
        <p:spPr>
          <a:xfrm>
            <a:off x="6252883" y="3177988"/>
            <a:ext cx="5562600" cy="329901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3" name="Text Placeholder 4">
            <a:extLst>
              <a:ext uri="{FF2B5EF4-FFF2-40B4-BE49-F238E27FC236}">
                <a16:creationId xmlns:a16="http://schemas.microsoft.com/office/drawing/2014/main" xmlns="" id="{54A3A12D-FCA0-E84C-95B2-1C108718974B}"/>
              </a:ext>
            </a:extLst>
          </p:cNvPr>
          <p:cNvSpPr>
            <a:spLocks noGrp="1"/>
          </p:cNvSpPr>
          <p:nvPr>
            <p:ph type="body" sz="quarter" idx="16" hasCustomPrompt="1"/>
          </p:nvPr>
        </p:nvSpPr>
        <p:spPr>
          <a:xfrm>
            <a:off x="381000" y="2720789"/>
            <a:ext cx="55626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7" name="Text Placeholder 4">
            <a:extLst>
              <a:ext uri="{FF2B5EF4-FFF2-40B4-BE49-F238E27FC236}">
                <a16:creationId xmlns:a16="http://schemas.microsoft.com/office/drawing/2014/main" xmlns="" id="{84FBED64-731B-6144-8C17-DEFFEAA5C3F6}"/>
              </a:ext>
            </a:extLst>
          </p:cNvPr>
          <p:cNvSpPr>
            <a:spLocks noGrp="1"/>
          </p:cNvSpPr>
          <p:nvPr>
            <p:ph type="body" sz="quarter" idx="17" hasCustomPrompt="1"/>
          </p:nvPr>
        </p:nvSpPr>
        <p:spPr>
          <a:xfrm>
            <a:off x="6252883" y="2732180"/>
            <a:ext cx="5558117"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9" name="Text Placeholder 2">
            <a:extLst>
              <a:ext uri="{FF2B5EF4-FFF2-40B4-BE49-F238E27FC236}">
                <a16:creationId xmlns:a16="http://schemas.microsoft.com/office/drawing/2014/main" xmlns="" id="{6BC48F68-F2A8-6249-82AB-8056C2EA1821}"/>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3848843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Double Bullets">
    <p:spTree>
      <p:nvGrpSpPr>
        <p:cNvPr id="1" name=""/>
        <p:cNvGrpSpPr/>
        <p:nvPr/>
      </p:nvGrpSpPr>
      <p:grpSpPr>
        <a:xfrm>
          <a:off x="0" y="0"/>
          <a:ext cx="0" cy="0"/>
          <a:chOff x="0" y="0"/>
          <a:chExt cx="0" cy="0"/>
        </a:xfrm>
      </p:grpSpPr>
      <p:sp>
        <p:nvSpPr>
          <p:cNvPr id="9" name="Text Placeholder 26">
            <a:extLst>
              <a:ext uri="{FF2B5EF4-FFF2-40B4-BE49-F238E27FC236}">
                <a16:creationId xmlns:a16="http://schemas.microsoft.com/office/drawing/2014/main" xmlns="" id="{BD26E03E-6240-114A-A9F6-5E3CD8D7E4AA}"/>
              </a:ext>
            </a:extLst>
          </p:cNvPr>
          <p:cNvSpPr>
            <a:spLocks noGrp="1"/>
          </p:cNvSpPr>
          <p:nvPr>
            <p:ph type="body" sz="quarter" idx="11" hasCustomPrompt="1"/>
          </p:nvPr>
        </p:nvSpPr>
        <p:spPr>
          <a:xfrm>
            <a:off x="381000" y="2754592"/>
            <a:ext cx="5562600" cy="3722408"/>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cxnSp>
        <p:nvCxnSpPr>
          <p:cNvPr id="12" name="Straight Connector 11">
            <a:extLst>
              <a:ext uri="{FF2B5EF4-FFF2-40B4-BE49-F238E27FC236}">
                <a16:creationId xmlns:a16="http://schemas.microsoft.com/office/drawing/2014/main" xmlns=""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14" name="Text Placeholder 26">
            <a:extLst>
              <a:ext uri="{FF2B5EF4-FFF2-40B4-BE49-F238E27FC236}">
                <a16:creationId xmlns:a16="http://schemas.microsoft.com/office/drawing/2014/main" xmlns="" id="{AF00AB8D-525C-0A42-871C-5F5B758EFC01}"/>
              </a:ext>
            </a:extLst>
          </p:cNvPr>
          <p:cNvSpPr>
            <a:spLocks noGrp="1"/>
          </p:cNvSpPr>
          <p:nvPr>
            <p:ph type="body" sz="quarter" idx="14" hasCustomPrompt="1"/>
          </p:nvPr>
        </p:nvSpPr>
        <p:spPr>
          <a:xfrm>
            <a:off x="6252883" y="2754592"/>
            <a:ext cx="5562600" cy="3722408"/>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0" name="Text Placeholder 2">
            <a:extLst>
              <a:ext uri="{FF2B5EF4-FFF2-40B4-BE49-F238E27FC236}">
                <a16:creationId xmlns:a16="http://schemas.microsoft.com/office/drawing/2014/main" xmlns="" id="{303A5DD4-F021-4645-B98A-2E6DE1233BFD}"/>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3585097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Double Promin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Text Placeholder 26">
            <a:extLst>
              <a:ext uri="{FF2B5EF4-FFF2-40B4-BE49-F238E27FC236}">
                <a16:creationId xmlns:a16="http://schemas.microsoft.com/office/drawing/2014/main" xmlns="" id="{6A79D68B-427A-D24D-A685-B6210E48C10B}"/>
              </a:ext>
            </a:extLst>
          </p:cNvPr>
          <p:cNvSpPr>
            <a:spLocks noGrp="1"/>
          </p:cNvSpPr>
          <p:nvPr>
            <p:ph type="body" sz="quarter" idx="15" hasCustomPrompt="1"/>
          </p:nvPr>
        </p:nvSpPr>
        <p:spPr>
          <a:xfrm>
            <a:off x="381000" y="2743200"/>
            <a:ext cx="5562600" cy="37338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7" name="Text Placeholder 26">
            <a:extLst>
              <a:ext uri="{FF2B5EF4-FFF2-40B4-BE49-F238E27FC236}">
                <a16:creationId xmlns:a16="http://schemas.microsoft.com/office/drawing/2014/main" xmlns="" id="{670BE56A-AAC9-394E-B693-01A3F1807C00}"/>
              </a:ext>
            </a:extLst>
          </p:cNvPr>
          <p:cNvSpPr>
            <a:spLocks noGrp="1"/>
          </p:cNvSpPr>
          <p:nvPr>
            <p:ph type="body" sz="quarter" idx="12" hasCustomPrompt="1"/>
          </p:nvPr>
        </p:nvSpPr>
        <p:spPr>
          <a:xfrm>
            <a:off x="6248400" y="2747010"/>
            <a:ext cx="5562600" cy="37338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8" name="Text Placeholder 2">
            <a:extLst>
              <a:ext uri="{FF2B5EF4-FFF2-40B4-BE49-F238E27FC236}">
                <a16:creationId xmlns:a16="http://schemas.microsoft.com/office/drawing/2014/main" xmlns="" id="{F3898FAE-91B3-9740-8A2D-045260155711}"/>
              </a:ext>
            </a:extLst>
          </p:cNvPr>
          <p:cNvSpPr>
            <a:spLocks noGrp="1"/>
          </p:cNvSpPr>
          <p:nvPr>
            <p:ph type="body" sz="quarter" idx="16"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57120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 Double Imag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8" name="Picture Placeholder 2">
            <a:extLst>
              <a:ext uri="{FF2B5EF4-FFF2-40B4-BE49-F238E27FC236}">
                <a16:creationId xmlns:a16="http://schemas.microsoft.com/office/drawing/2014/main" xmlns="" id="{48CD901A-034D-E242-87B6-D56000E1C724}"/>
              </a:ext>
            </a:extLst>
          </p:cNvPr>
          <p:cNvSpPr>
            <a:spLocks noGrp="1"/>
          </p:cNvSpPr>
          <p:nvPr>
            <p:ph type="pic" sz="quarter" idx="16" hasCustomPrompt="1"/>
          </p:nvPr>
        </p:nvSpPr>
        <p:spPr>
          <a:xfrm>
            <a:off x="398318" y="2743201"/>
            <a:ext cx="5697682" cy="3733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Picture Placeholder 2">
            <a:extLst>
              <a:ext uri="{FF2B5EF4-FFF2-40B4-BE49-F238E27FC236}">
                <a16:creationId xmlns:a16="http://schemas.microsoft.com/office/drawing/2014/main" xmlns="" id="{DDFA5113-2CFA-E64B-8D9A-DA5F31BF0F9A}"/>
              </a:ext>
            </a:extLst>
          </p:cNvPr>
          <p:cNvSpPr>
            <a:spLocks noGrp="1"/>
          </p:cNvSpPr>
          <p:nvPr>
            <p:ph type="pic" sz="quarter" idx="17" hasCustomPrompt="1"/>
          </p:nvPr>
        </p:nvSpPr>
        <p:spPr>
          <a:xfrm>
            <a:off x="6096000" y="2743201"/>
            <a:ext cx="5715000" cy="3733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10" name="Text Placeholder 2">
            <a:extLst>
              <a:ext uri="{FF2B5EF4-FFF2-40B4-BE49-F238E27FC236}">
                <a16:creationId xmlns:a16="http://schemas.microsoft.com/office/drawing/2014/main" xmlns="" id="{67218005-3808-2E44-AC89-96BE0FB2BD94}"/>
              </a:ext>
            </a:extLst>
          </p:cNvPr>
          <p:cNvSpPr>
            <a:spLocks noGrp="1"/>
          </p:cNvSpPr>
          <p:nvPr>
            <p:ph type="body" sz="quarter" idx="15" hasCustomPrompt="1"/>
          </p:nvPr>
        </p:nvSpPr>
        <p:spPr>
          <a:xfrm>
            <a:off x="380998" y="1219200"/>
            <a:ext cx="11430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477418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 Double Images/Bulle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D78E6EED-3B99-B448-828B-6865373928C6}"/>
              </a:ext>
            </a:extLst>
          </p:cNvPr>
          <p:cNvCxnSpPr/>
          <p:nvPr userDrawn="1"/>
        </p:nvCxnSpPr>
        <p:spPr>
          <a:xfrm>
            <a:off x="381000" y="25146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Text Placeholder 26">
            <a:extLst>
              <a:ext uri="{FF2B5EF4-FFF2-40B4-BE49-F238E27FC236}">
                <a16:creationId xmlns:a16="http://schemas.microsoft.com/office/drawing/2014/main" xmlns="" id="{6087FC3F-AB52-DE4F-BB8F-3C1E8158E863}"/>
              </a:ext>
            </a:extLst>
          </p:cNvPr>
          <p:cNvSpPr>
            <a:spLocks noGrp="1"/>
          </p:cNvSpPr>
          <p:nvPr>
            <p:ph type="body" sz="quarter" idx="11" hasCustomPrompt="1"/>
          </p:nvPr>
        </p:nvSpPr>
        <p:spPr>
          <a:xfrm>
            <a:off x="381000" y="5648266"/>
            <a:ext cx="5562600" cy="828734"/>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7" name="Text Placeholder 26">
            <a:extLst>
              <a:ext uri="{FF2B5EF4-FFF2-40B4-BE49-F238E27FC236}">
                <a16:creationId xmlns:a16="http://schemas.microsoft.com/office/drawing/2014/main" xmlns="" id="{819E4324-92FB-C54D-AC97-1A8B38F84721}"/>
              </a:ext>
            </a:extLst>
          </p:cNvPr>
          <p:cNvSpPr>
            <a:spLocks noGrp="1"/>
          </p:cNvSpPr>
          <p:nvPr>
            <p:ph type="body" sz="quarter" idx="18" hasCustomPrompt="1"/>
          </p:nvPr>
        </p:nvSpPr>
        <p:spPr>
          <a:xfrm>
            <a:off x="6248400" y="5648266"/>
            <a:ext cx="5539740" cy="828734"/>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0" name="Picture Placeholder 3">
            <a:extLst>
              <a:ext uri="{FF2B5EF4-FFF2-40B4-BE49-F238E27FC236}">
                <a16:creationId xmlns:a16="http://schemas.microsoft.com/office/drawing/2014/main" xmlns="" id="{D9FD31FA-2E93-4F4A-B642-BC323765C5A6}"/>
              </a:ext>
            </a:extLst>
          </p:cNvPr>
          <p:cNvSpPr>
            <a:spLocks noGrp="1"/>
          </p:cNvSpPr>
          <p:nvPr>
            <p:ph type="pic" sz="quarter" idx="15" hasCustomPrompt="1"/>
          </p:nvPr>
        </p:nvSpPr>
        <p:spPr>
          <a:xfrm>
            <a:off x="381000" y="2743200"/>
            <a:ext cx="5562600" cy="2676465"/>
          </a:xfrm>
          <a:prstGeom prst="rect">
            <a:avLst/>
          </a:prstGeom>
        </p:spPr>
        <p:txBody>
          <a:bodyPr/>
          <a:lstStyle>
            <a:lvl1pPr>
              <a:defRPr/>
            </a:lvl1pPr>
          </a:lstStyle>
          <a:p>
            <a:r>
              <a:rPr lang="en-US" dirty="0"/>
              <a:t>Click to add picture</a:t>
            </a:r>
          </a:p>
        </p:txBody>
      </p:sp>
      <p:sp>
        <p:nvSpPr>
          <p:cNvPr id="13" name="Picture Placeholder 3">
            <a:extLst>
              <a:ext uri="{FF2B5EF4-FFF2-40B4-BE49-F238E27FC236}">
                <a16:creationId xmlns:a16="http://schemas.microsoft.com/office/drawing/2014/main" xmlns="" id="{4849C511-C450-1E45-BE1D-BA5CA2532D23}"/>
              </a:ext>
            </a:extLst>
          </p:cNvPr>
          <p:cNvSpPr>
            <a:spLocks noGrp="1"/>
          </p:cNvSpPr>
          <p:nvPr>
            <p:ph type="pic" sz="quarter" idx="19" hasCustomPrompt="1"/>
          </p:nvPr>
        </p:nvSpPr>
        <p:spPr>
          <a:xfrm>
            <a:off x="6248400" y="2743200"/>
            <a:ext cx="5539740" cy="26764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p:txBody>
      </p:sp>
      <p:sp>
        <p:nvSpPr>
          <p:cNvPr id="14" name="Text Placeholder 2">
            <a:extLst>
              <a:ext uri="{FF2B5EF4-FFF2-40B4-BE49-F238E27FC236}">
                <a16:creationId xmlns:a16="http://schemas.microsoft.com/office/drawing/2014/main" xmlns="" id="{1C330D24-9050-F74F-8F8D-232CE70FE334}"/>
              </a:ext>
            </a:extLst>
          </p:cNvPr>
          <p:cNvSpPr>
            <a:spLocks noGrp="1"/>
          </p:cNvSpPr>
          <p:nvPr>
            <p:ph type="body" sz="quarter" idx="20" hasCustomPrompt="1"/>
          </p:nvPr>
        </p:nvSpPr>
        <p:spPr>
          <a:xfrm>
            <a:off x="380998" y="1219200"/>
            <a:ext cx="1140714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788386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 Subhead/Bullets/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2595282"/>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Text Placeholder 26">
            <a:extLst>
              <a:ext uri="{FF2B5EF4-FFF2-40B4-BE49-F238E27FC236}">
                <a16:creationId xmlns:a16="http://schemas.microsoft.com/office/drawing/2014/main" xmlns="" id="{C5ADD405-13F0-1149-95F7-9218B1F35EA8}"/>
              </a:ext>
            </a:extLst>
          </p:cNvPr>
          <p:cNvSpPr>
            <a:spLocks noGrp="1"/>
          </p:cNvSpPr>
          <p:nvPr>
            <p:ph type="body" sz="quarter" idx="14" hasCustomPrompt="1"/>
          </p:nvPr>
        </p:nvSpPr>
        <p:spPr>
          <a:xfrm>
            <a:off x="381000" y="3352800"/>
            <a:ext cx="5334000" cy="3128682"/>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12" name="Text Placeholder 4">
            <a:extLst>
              <a:ext uri="{FF2B5EF4-FFF2-40B4-BE49-F238E27FC236}">
                <a16:creationId xmlns:a16="http://schemas.microsoft.com/office/drawing/2014/main" xmlns="" id="{A51AA6BF-289F-D547-BD53-872FD7F3FCB2}"/>
              </a:ext>
            </a:extLst>
          </p:cNvPr>
          <p:cNvSpPr>
            <a:spLocks noGrp="1"/>
          </p:cNvSpPr>
          <p:nvPr>
            <p:ph type="body" sz="quarter" idx="16" hasCustomPrompt="1"/>
          </p:nvPr>
        </p:nvSpPr>
        <p:spPr>
          <a:xfrm>
            <a:off x="380999" y="2832641"/>
            <a:ext cx="5334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4" name="Text Placeholder 2">
            <a:extLst>
              <a:ext uri="{FF2B5EF4-FFF2-40B4-BE49-F238E27FC236}">
                <a16:creationId xmlns:a16="http://schemas.microsoft.com/office/drawing/2014/main" xmlns="" id="{3DA1599A-043E-B749-A47F-4B9DFC4114BD}"/>
              </a:ext>
            </a:extLst>
          </p:cNvPr>
          <p:cNvSpPr>
            <a:spLocks noGrp="1"/>
          </p:cNvSpPr>
          <p:nvPr>
            <p:ph type="body" sz="quarter" idx="17" hasCustomPrompt="1"/>
          </p:nvPr>
        </p:nvSpPr>
        <p:spPr>
          <a:xfrm>
            <a:off x="380998" y="1219200"/>
            <a:ext cx="5334000"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 Bullets/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2595282"/>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9" name="Text Placeholder 26">
            <a:extLst>
              <a:ext uri="{FF2B5EF4-FFF2-40B4-BE49-F238E27FC236}">
                <a16:creationId xmlns:a16="http://schemas.microsoft.com/office/drawing/2014/main" xmlns="" id="{C5ADD405-13F0-1149-95F7-9218B1F35EA8}"/>
              </a:ext>
            </a:extLst>
          </p:cNvPr>
          <p:cNvSpPr>
            <a:spLocks noGrp="1"/>
          </p:cNvSpPr>
          <p:nvPr>
            <p:ph type="body" sz="quarter" idx="14" hasCustomPrompt="1"/>
          </p:nvPr>
        </p:nvSpPr>
        <p:spPr>
          <a:xfrm>
            <a:off x="381000" y="2904564"/>
            <a:ext cx="5334000" cy="3576917"/>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7" name="Text Placeholder 2">
            <a:extLst>
              <a:ext uri="{FF2B5EF4-FFF2-40B4-BE49-F238E27FC236}">
                <a16:creationId xmlns:a16="http://schemas.microsoft.com/office/drawing/2014/main" xmlns="" id="{4112A132-6B63-B04D-B0B0-989445359953}"/>
              </a:ext>
            </a:extLst>
          </p:cNvPr>
          <p:cNvSpPr>
            <a:spLocks noGrp="1"/>
          </p:cNvSpPr>
          <p:nvPr>
            <p:ph type="body" sz="quarter" idx="16" hasCustomPrompt="1"/>
          </p:nvPr>
        </p:nvSpPr>
        <p:spPr>
          <a:xfrm>
            <a:off x="380998" y="1219200"/>
            <a:ext cx="5334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157696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Prominent/Image">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2595282"/>
            <a:ext cx="5334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3" hasCustomPrompt="1"/>
          </p:nvPr>
        </p:nvSpPr>
        <p:spPr>
          <a:xfrm>
            <a:off x="6096000" y="0"/>
            <a:ext cx="6096000" cy="6858000"/>
          </a:xfrm>
          <a:prstGeom prst="rect">
            <a:avLst/>
          </a:prstGeom>
        </p:spPr>
        <p:txBody>
          <a:bodyPr/>
          <a:lstStyle/>
          <a:p>
            <a:r>
              <a:rPr lang="en-US" dirty="0"/>
              <a:t>Click to add picture</a:t>
            </a:r>
          </a:p>
        </p:txBody>
      </p:sp>
      <p:sp>
        <p:nvSpPr>
          <p:cNvPr id="7" name="Text Placeholder 26">
            <a:extLst>
              <a:ext uri="{FF2B5EF4-FFF2-40B4-BE49-F238E27FC236}">
                <a16:creationId xmlns:a16="http://schemas.microsoft.com/office/drawing/2014/main" xmlns="" id="{EF727243-492B-2849-82C2-2846BF5D3160}"/>
              </a:ext>
            </a:extLst>
          </p:cNvPr>
          <p:cNvSpPr>
            <a:spLocks noGrp="1"/>
          </p:cNvSpPr>
          <p:nvPr>
            <p:ph type="body" sz="quarter" idx="11" hasCustomPrompt="1"/>
          </p:nvPr>
        </p:nvSpPr>
        <p:spPr>
          <a:xfrm>
            <a:off x="381000" y="2904564"/>
            <a:ext cx="5334000" cy="3572436"/>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8" name="Text Placeholder 2">
            <a:extLst>
              <a:ext uri="{FF2B5EF4-FFF2-40B4-BE49-F238E27FC236}">
                <a16:creationId xmlns:a16="http://schemas.microsoft.com/office/drawing/2014/main" xmlns="" id="{FDD82714-C09C-FA4F-90F0-840281772277}"/>
              </a:ext>
            </a:extLst>
          </p:cNvPr>
          <p:cNvSpPr>
            <a:spLocks noGrp="1"/>
          </p:cNvSpPr>
          <p:nvPr>
            <p:ph type="body" sz="quarter" idx="16" hasCustomPrompt="1"/>
          </p:nvPr>
        </p:nvSpPr>
        <p:spPr>
          <a:xfrm>
            <a:off x="380998" y="1219200"/>
            <a:ext cx="5334001" cy="1066800"/>
          </a:xfrm>
          <a:prstGeom prst="rect">
            <a:avLst/>
          </a:prstGeom>
        </p:spPr>
        <p:txBody>
          <a:bodyPr anchor="ctr"/>
          <a:lstStyle>
            <a:lvl1pPr marL="0" indent="0">
              <a:lnSpc>
                <a:spcPct val="100000"/>
              </a:lnSpc>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a:t>
            </a:r>
            <a:br>
              <a:rPr lang="en-US" dirty="0"/>
            </a:br>
            <a:r>
              <a:rPr lang="en-US" dirty="0"/>
              <a:t>two line header</a:t>
            </a:r>
          </a:p>
        </p:txBody>
      </p:sp>
    </p:spTree>
    <p:extLst>
      <p:ext uri="{BB962C8B-B14F-4D97-AF65-F5344CB8AC3E}">
        <p14:creationId xmlns:p14="http://schemas.microsoft.com/office/powerpoint/2010/main" val="3445686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Tex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54864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Text Placeholder 2">
            <a:extLst>
              <a:ext uri="{FF2B5EF4-FFF2-40B4-BE49-F238E27FC236}">
                <a16:creationId xmlns:a16="http://schemas.microsoft.com/office/drawing/2014/main" xmlns="" id="{2DEBB380-AC70-BF41-8AAC-2AEC7CCC0FF6}"/>
              </a:ext>
            </a:extLst>
          </p:cNvPr>
          <p:cNvSpPr>
            <a:spLocks noGrp="1"/>
          </p:cNvSpPr>
          <p:nvPr>
            <p:ph type="body" sz="quarter" idx="11" hasCustomPrompt="1"/>
          </p:nvPr>
        </p:nvSpPr>
        <p:spPr>
          <a:xfrm>
            <a:off x="457200" y="5867400"/>
            <a:ext cx="8305800" cy="593725"/>
          </a:xfrm>
          <a:prstGeom prst="rect">
            <a:avLst/>
          </a:prstGeom>
        </p:spPr>
        <p:txBody>
          <a:bodyPr anchor="ctr"/>
          <a:lstStyle>
            <a:lvl1pPr marL="0" indent="0">
              <a:buNone/>
              <a:defRPr sz="2200" b="1">
                <a:solidFill>
                  <a:srgbClr val="EE2A3B"/>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Tree>
    <p:extLst>
      <p:ext uri="{BB962C8B-B14F-4D97-AF65-F5344CB8AC3E}">
        <p14:creationId xmlns:p14="http://schemas.microsoft.com/office/powerpoint/2010/main" val="180973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88871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orizontal Double Image/Tex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096001" cy="54864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Text Placeholder 2">
            <a:extLst>
              <a:ext uri="{FF2B5EF4-FFF2-40B4-BE49-F238E27FC236}">
                <a16:creationId xmlns:a16="http://schemas.microsoft.com/office/drawing/2014/main" xmlns="" id="{2DEBB380-AC70-BF41-8AAC-2AEC7CCC0FF6}"/>
              </a:ext>
            </a:extLst>
          </p:cNvPr>
          <p:cNvSpPr>
            <a:spLocks noGrp="1"/>
          </p:cNvSpPr>
          <p:nvPr>
            <p:ph type="body" sz="quarter" idx="11" hasCustomPrompt="1"/>
          </p:nvPr>
        </p:nvSpPr>
        <p:spPr>
          <a:xfrm>
            <a:off x="457200" y="5867400"/>
            <a:ext cx="8305800" cy="593725"/>
          </a:xfrm>
          <a:prstGeom prst="rect">
            <a:avLst/>
          </a:prstGeom>
        </p:spPr>
        <p:txBody>
          <a:bodyPr anchor="ctr"/>
          <a:lstStyle>
            <a:lvl1pPr marL="0" indent="0">
              <a:buNone/>
              <a:defRPr sz="2200" b="1">
                <a:solidFill>
                  <a:srgbClr val="EE2A3B"/>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
        <p:nvSpPr>
          <p:cNvPr id="3" name="Picture Placeholder 2">
            <a:extLst>
              <a:ext uri="{FF2B5EF4-FFF2-40B4-BE49-F238E27FC236}">
                <a16:creationId xmlns:a16="http://schemas.microsoft.com/office/drawing/2014/main" xmlns="" id="{98EA7A52-F97A-434D-8E2F-28636648AFC4}"/>
              </a:ext>
            </a:extLst>
          </p:cNvPr>
          <p:cNvSpPr>
            <a:spLocks noGrp="1"/>
          </p:cNvSpPr>
          <p:nvPr>
            <p:ph type="pic" sz="quarter" idx="12" hasCustomPrompt="1"/>
          </p:nvPr>
        </p:nvSpPr>
        <p:spPr>
          <a:xfrm>
            <a:off x="6096001" y="0"/>
            <a:ext cx="6096000" cy="54864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914834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Image/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Text Placeholder 26">
            <a:extLst>
              <a:ext uri="{FF2B5EF4-FFF2-40B4-BE49-F238E27FC236}">
                <a16:creationId xmlns:a16="http://schemas.microsoft.com/office/drawing/2014/main" xmlns="" id="{53FA8D83-82BD-E64D-880C-9FC515B46D7D}"/>
              </a:ext>
            </a:extLst>
          </p:cNvPr>
          <p:cNvSpPr>
            <a:spLocks noGrp="1"/>
          </p:cNvSpPr>
          <p:nvPr>
            <p:ph type="body" sz="quarter" idx="12" hasCustomPrompt="1"/>
          </p:nvPr>
        </p:nvSpPr>
        <p:spPr>
          <a:xfrm>
            <a:off x="6400800" y="0"/>
            <a:ext cx="5486400" cy="6858000"/>
          </a:xfrm>
          <a:prstGeom prst="rect">
            <a:avLst/>
          </a:prstGeom>
        </p:spPr>
        <p:txBody>
          <a:bodyPr anchor="ctr"/>
          <a:lstStyle>
            <a:lvl1pPr marL="0" indent="0" algn="ctr">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Tree>
    <p:extLst>
      <p:ext uri="{BB962C8B-B14F-4D97-AF65-F5344CB8AC3E}">
        <p14:creationId xmlns:p14="http://schemas.microsoft.com/office/powerpoint/2010/main" val="1859341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Image/Headlin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8580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6" name="Text Placeholder 2">
            <a:extLst>
              <a:ext uri="{FF2B5EF4-FFF2-40B4-BE49-F238E27FC236}">
                <a16:creationId xmlns:a16="http://schemas.microsoft.com/office/drawing/2014/main" xmlns="" id="{7DB0CE24-BD3B-A946-AE9A-86FE5E8BCD6E}"/>
              </a:ext>
            </a:extLst>
          </p:cNvPr>
          <p:cNvSpPr>
            <a:spLocks noGrp="1"/>
          </p:cNvSpPr>
          <p:nvPr>
            <p:ph type="body" sz="quarter" idx="11" hasCustomPrompt="1"/>
          </p:nvPr>
        </p:nvSpPr>
        <p:spPr>
          <a:xfrm>
            <a:off x="6400800" y="0"/>
            <a:ext cx="5486400" cy="6857999"/>
          </a:xfrm>
          <a:prstGeom prst="rect">
            <a:avLst/>
          </a:prstGeom>
        </p:spPr>
        <p:txBody>
          <a:bodyPr anchor="ctr"/>
          <a:lstStyle>
            <a:lvl1pPr marL="0" indent="0" algn="ctr">
              <a:buNone/>
              <a:defRPr sz="2200" b="1">
                <a:solidFill>
                  <a:srgbClr val="EE2A3B"/>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Tree>
    <p:extLst>
      <p:ext uri="{BB962C8B-B14F-4D97-AF65-F5344CB8AC3E}">
        <p14:creationId xmlns:p14="http://schemas.microsoft.com/office/powerpoint/2010/main" val="3507147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Double Image/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34290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Picture Placeholder 3"/>
          <p:cNvSpPr>
            <a:spLocks noGrp="1"/>
          </p:cNvSpPr>
          <p:nvPr>
            <p:ph type="pic" sz="quarter" idx="11" hasCustomPrompt="1"/>
          </p:nvPr>
        </p:nvSpPr>
        <p:spPr>
          <a:xfrm>
            <a:off x="0" y="3429000"/>
            <a:ext cx="6096000" cy="342899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Text Placeholder 26">
            <a:extLst>
              <a:ext uri="{FF2B5EF4-FFF2-40B4-BE49-F238E27FC236}">
                <a16:creationId xmlns:a16="http://schemas.microsoft.com/office/drawing/2014/main" xmlns="" id="{210BE520-4133-7443-AB5D-5E5B3D328B7E}"/>
              </a:ext>
            </a:extLst>
          </p:cNvPr>
          <p:cNvSpPr>
            <a:spLocks noGrp="1"/>
          </p:cNvSpPr>
          <p:nvPr>
            <p:ph type="body" sz="quarter" idx="12" hasCustomPrompt="1"/>
          </p:nvPr>
        </p:nvSpPr>
        <p:spPr>
          <a:xfrm>
            <a:off x="6400800" y="-1"/>
            <a:ext cx="5486400" cy="6857999"/>
          </a:xfrm>
          <a:prstGeom prst="rect">
            <a:avLst/>
          </a:prstGeom>
        </p:spPr>
        <p:txBody>
          <a:bodyPr anchor="ctr"/>
          <a:lstStyle>
            <a:lvl1pPr marL="0" indent="0" algn="ctr">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Tree>
    <p:extLst>
      <p:ext uri="{BB962C8B-B14F-4D97-AF65-F5344CB8AC3E}">
        <p14:creationId xmlns:p14="http://schemas.microsoft.com/office/powerpoint/2010/main" val="755465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Double Image/Headlin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3429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5" name="Picture Placeholder 3"/>
          <p:cNvSpPr>
            <a:spLocks noGrp="1"/>
          </p:cNvSpPr>
          <p:nvPr>
            <p:ph type="pic" sz="quarter" idx="11" hasCustomPrompt="1"/>
          </p:nvPr>
        </p:nvSpPr>
        <p:spPr>
          <a:xfrm>
            <a:off x="0" y="3429000"/>
            <a:ext cx="6096000" cy="34289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6" name="Text Placeholder 2">
            <a:extLst>
              <a:ext uri="{FF2B5EF4-FFF2-40B4-BE49-F238E27FC236}">
                <a16:creationId xmlns:a16="http://schemas.microsoft.com/office/drawing/2014/main" xmlns="" id="{5FE1C5D2-B894-8449-86F0-677CAA991EEF}"/>
              </a:ext>
            </a:extLst>
          </p:cNvPr>
          <p:cNvSpPr>
            <a:spLocks noGrp="1"/>
          </p:cNvSpPr>
          <p:nvPr>
            <p:ph type="body" sz="quarter" idx="12" hasCustomPrompt="1"/>
          </p:nvPr>
        </p:nvSpPr>
        <p:spPr>
          <a:xfrm>
            <a:off x="6400800" y="0"/>
            <a:ext cx="5486400" cy="6857999"/>
          </a:xfrm>
          <a:prstGeom prst="rect">
            <a:avLst/>
          </a:prstGeom>
        </p:spPr>
        <p:txBody>
          <a:bodyPr anchor="ctr"/>
          <a:lstStyle>
            <a:lvl1pPr marL="0" indent="0" algn="ctr">
              <a:buNone/>
              <a:defRPr sz="2200" b="1">
                <a:solidFill>
                  <a:schemeClr val="accent1"/>
                </a:solidFill>
                <a:latin typeface="Arial" charset="0"/>
                <a:ea typeface="Arial" charset="0"/>
                <a:cs typeface="Arial" charset="0"/>
              </a:defRPr>
            </a:lvl1pPr>
            <a:lvl2pPr marL="457200" indent="0" algn="l">
              <a:lnSpc>
                <a:spcPct val="100000"/>
              </a:lnSpc>
              <a:buNone/>
              <a:defRPr sz="1800">
                <a:solidFill>
                  <a:schemeClr val="bg1">
                    <a:lumMod val="50000"/>
                  </a:schemeClr>
                </a:solidFill>
                <a:latin typeface="Arial" charset="0"/>
                <a:ea typeface="Arial" charset="0"/>
                <a:cs typeface="Arial" charset="0"/>
              </a:defRPr>
            </a:lvl2pPr>
          </a:lstStyle>
          <a:p>
            <a:pPr lvl="0"/>
            <a:r>
              <a:rPr lang="en-US" dirty="0"/>
              <a:t>Click to add subhead</a:t>
            </a:r>
          </a:p>
        </p:txBody>
      </p:sp>
    </p:spTree>
    <p:extLst>
      <p:ext uri="{BB962C8B-B14F-4D97-AF65-F5344CB8AC3E}">
        <p14:creationId xmlns:p14="http://schemas.microsoft.com/office/powerpoint/2010/main" val="27301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14B0753-71A1-164B-98BA-F240BAAFEAEB}"/>
              </a:ext>
            </a:extLst>
          </p:cNvPr>
          <p:cNvSpPr>
            <a:spLocks noGrp="1"/>
          </p:cNvSpPr>
          <p:nvPr>
            <p:ph type="pic" sz="quarter" idx="10" hasCustomPrompt="1"/>
          </p:nvPr>
        </p:nvSpPr>
        <p:spPr>
          <a:xfrm>
            <a:off x="0" y="0"/>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Picture Placeholder 3">
            <a:extLst>
              <a:ext uri="{FF2B5EF4-FFF2-40B4-BE49-F238E27FC236}">
                <a16:creationId xmlns:a16="http://schemas.microsoft.com/office/drawing/2014/main" xmlns="" id="{EC9A182D-FAE8-2642-AE84-A6976B8FFD4C}"/>
              </a:ext>
            </a:extLst>
          </p:cNvPr>
          <p:cNvSpPr>
            <a:spLocks noGrp="1"/>
          </p:cNvSpPr>
          <p:nvPr>
            <p:ph type="pic" sz="quarter" idx="11" hasCustomPrompt="1"/>
          </p:nvPr>
        </p:nvSpPr>
        <p:spPr>
          <a:xfrm>
            <a:off x="6096000" y="-3717"/>
            <a:ext cx="6096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tab pos="3332163" algn="l"/>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73500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3300413"/>
          </a:xfrm>
          <a:prstGeom prst="rect">
            <a:avLst/>
          </a:prstGeom>
        </p:spPr>
        <p:txBody>
          <a:bodyPr/>
          <a:lstStyle/>
          <a:p>
            <a:r>
              <a:rPr lang="en-US" dirty="0"/>
              <a:t>Click to add picture</a:t>
            </a:r>
          </a:p>
        </p:txBody>
      </p:sp>
      <p:sp>
        <p:nvSpPr>
          <p:cNvPr id="5" name="Picture Placeholder 3"/>
          <p:cNvSpPr>
            <a:spLocks noGrp="1"/>
          </p:cNvSpPr>
          <p:nvPr>
            <p:ph type="pic" sz="quarter" idx="11" hasCustomPrompt="1"/>
          </p:nvPr>
        </p:nvSpPr>
        <p:spPr>
          <a:xfrm>
            <a:off x="6096000" y="0"/>
            <a:ext cx="6096000" cy="3300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6" name="Picture Placeholder 3"/>
          <p:cNvSpPr>
            <a:spLocks noGrp="1"/>
          </p:cNvSpPr>
          <p:nvPr>
            <p:ph type="pic" sz="quarter" idx="12" hasCustomPrompt="1"/>
          </p:nvPr>
        </p:nvSpPr>
        <p:spPr>
          <a:xfrm>
            <a:off x="6096000" y="3300413"/>
            <a:ext cx="6096000" cy="35575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
        <p:nvSpPr>
          <p:cNvPr id="7" name="Picture Placeholder 3"/>
          <p:cNvSpPr>
            <a:spLocks noGrp="1"/>
          </p:cNvSpPr>
          <p:nvPr>
            <p:ph type="pic" sz="quarter" idx="13" hasCustomPrompt="1"/>
          </p:nvPr>
        </p:nvSpPr>
        <p:spPr>
          <a:xfrm>
            <a:off x="0" y="3300413"/>
            <a:ext cx="6096000" cy="35575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t>Click to add picture</a:t>
            </a:r>
          </a:p>
          <a:p>
            <a:endParaRPr lang="en-US" dirty="0"/>
          </a:p>
        </p:txBody>
      </p:sp>
    </p:spTree>
    <p:extLst>
      <p:ext uri="{BB962C8B-B14F-4D97-AF65-F5344CB8AC3E}">
        <p14:creationId xmlns:p14="http://schemas.microsoft.com/office/powerpoint/2010/main" val="8016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ed Text ">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A880F8A5-E8D6-5048-B999-F00EA2168063}"/>
              </a:ext>
            </a:extLst>
          </p:cNvPr>
          <p:cNvSpPr>
            <a:spLocks noGrp="1"/>
          </p:cNvSpPr>
          <p:nvPr>
            <p:ph sz="quarter" idx="11" hasCustomPrompt="1"/>
          </p:nvPr>
        </p:nvSpPr>
        <p:spPr>
          <a:xfrm>
            <a:off x="381000" y="1219200"/>
            <a:ext cx="11430000" cy="5257800"/>
          </a:xfrm>
          <a:prstGeom prst="rect">
            <a:avLst/>
          </a:prstGeom>
        </p:spPr>
        <p:txBody>
          <a:bodyPr anchor="ctr"/>
          <a:lstStyle>
            <a:lvl1pPr marL="0" indent="0" algn="ctr">
              <a:buNone/>
              <a:defRPr sz="3600" b="1">
                <a:solidFill>
                  <a:srgbClr val="EE2A3B"/>
                </a:solidFill>
                <a:latin typeface="Arial" panose="020B0604020202020204" pitchFamily="34" charset="0"/>
                <a:cs typeface="Arial" panose="020B0604020202020204" pitchFamily="34" charset="0"/>
              </a:defRPr>
            </a:lvl1pPr>
            <a:lvl2pPr marL="457200" indent="0" algn="ctr">
              <a:buFontTx/>
              <a:buNone/>
              <a:defRPr sz="2800">
                <a:solidFill>
                  <a:schemeClr val="tx1"/>
                </a:solidFill>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Click to add headline</a:t>
            </a:r>
          </a:p>
          <a:p>
            <a:pPr lvl="1"/>
            <a:endParaRPr lang="en-US" dirty="0"/>
          </a:p>
          <a:p>
            <a:pPr lvl="1"/>
            <a:r>
              <a:rPr lang="en-US" dirty="0"/>
              <a:t>Second level</a:t>
            </a:r>
          </a:p>
        </p:txBody>
      </p:sp>
    </p:spTree>
    <p:extLst>
      <p:ext uri="{BB962C8B-B14F-4D97-AF65-F5344CB8AC3E}">
        <p14:creationId xmlns:p14="http://schemas.microsoft.com/office/powerpoint/2010/main" val="7001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 Subhead/Bullet">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733675"/>
            <a:ext cx="11430000" cy="3743325"/>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5" name="Text Placeholder 4">
            <a:extLst>
              <a:ext uri="{FF2B5EF4-FFF2-40B4-BE49-F238E27FC236}">
                <a16:creationId xmlns:a16="http://schemas.microsoft.com/office/drawing/2014/main" xmlns="" id="{E04679E4-F084-9741-A6D1-97F6EDC91568}"/>
              </a:ext>
            </a:extLst>
          </p:cNvPr>
          <p:cNvSpPr>
            <a:spLocks noGrp="1"/>
          </p:cNvSpPr>
          <p:nvPr>
            <p:ph type="body" sz="quarter" idx="13" hasCustomPrompt="1"/>
          </p:nvPr>
        </p:nvSpPr>
        <p:spPr>
          <a:xfrm>
            <a:off x="381000" y="2209800"/>
            <a:ext cx="11430000" cy="304800"/>
          </a:xfrm>
          <a:prstGeom prst="rect">
            <a:avLst/>
          </a:prstGeom>
        </p:spPr>
        <p:txBody>
          <a:bodyPr/>
          <a:lstStyle>
            <a:lvl1pPr marL="0" indent="0">
              <a:buFontTx/>
              <a:buNone/>
              <a:defRPr sz="2200" b="1" i="0">
                <a:solidFill>
                  <a:srgbClr val="EE2A3B"/>
                </a:solidFill>
                <a:latin typeface="Arial" panose="020B0604020202020204" pitchFamily="34" charset="0"/>
                <a:cs typeface="Arial" panose="020B0604020202020204" pitchFamily="34" charset="0"/>
              </a:defRPr>
            </a:lvl1pPr>
          </a:lstStyle>
          <a:p>
            <a:pPr lvl="0"/>
            <a:r>
              <a:rPr lang="en-US" dirty="0"/>
              <a:t>Click to add subhead</a:t>
            </a:r>
          </a:p>
        </p:txBody>
      </p:sp>
      <p:sp>
        <p:nvSpPr>
          <p:cNvPr id="9" name="Text Placeholder 2">
            <a:extLst>
              <a:ext uri="{FF2B5EF4-FFF2-40B4-BE49-F238E27FC236}">
                <a16:creationId xmlns:a16="http://schemas.microsoft.com/office/drawing/2014/main" xmlns="" id="{89AF47FE-09F1-B94F-8362-D44970B86385}"/>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 Bullets">
    <p:spTree>
      <p:nvGrpSpPr>
        <p:cNvPr id="1" name=""/>
        <p:cNvGrpSpPr/>
        <p:nvPr/>
      </p:nvGrpSpPr>
      <p:grpSpPr>
        <a:xfrm>
          <a:off x="0" y="0"/>
          <a:ext cx="0" cy="0"/>
          <a:chOff x="0" y="0"/>
          <a:chExt cx="0" cy="0"/>
        </a:xfrm>
      </p:grpSpPr>
      <p:cxnSp>
        <p:nvCxnSpPr>
          <p:cNvPr id="25" name="Straight Connector 24"/>
          <p:cNvCxnSpPr>
            <a:cxnSpLocks/>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209800"/>
            <a:ext cx="11430000" cy="4267200"/>
          </a:xfrm>
          <a:prstGeom prst="rect">
            <a:avLst/>
          </a:prstGeom>
        </p:spPr>
        <p:txBody>
          <a:bodyPr/>
          <a:lstStyle>
            <a:lvl1pPr>
              <a:lnSpc>
                <a:spcPct val="100000"/>
              </a:lnSpc>
              <a:defRPr sz="22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bullet list</a:t>
            </a:r>
          </a:p>
        </p:txBody>
      </p:sp>
      <p:sp>
        <p:nvSpPr>
          <p:cNvPr id="5" name="Text Placeholder 2">
            <a:extLst>
              <a:ext uri="{FF2B5EF4-FFF2-40B4-BE49-F238E27FC236}">
                <a16:creationId xmlns:a16="http://schemas.microsoft.com/office/drawing/2014/main" xmlns="" id="{376B122C-D1C9-5C4E-8E14-6614B4EE9E9C}"/>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5484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 Prominent ">
    <p:spTree>
      <p:nvGrpSpPr>
        <p:cNvPr id="1" name=""/>
        <p:cNvGrpSpPr/>
        <p:nvPr/>
      </p:nvGrpSpPr>
      <p:grpSpPr>
        <a:xfrm>
          <a:off x="0" y="0"/>
          <a:ext cx="0" cy="0"/>
          <a:chOff x="0" y="0"/>
          <a:chExt cx="0" cy="0"/>
        </a:xfrm>
      </p:grpSpPr>
      <p:cxnSp>
        <p:nvCxnSpPr>
          <p:cNvPr id="25" name="Straight Connector 24"/>
          <p:cNvCxnSpPr/>
          <p:nvPr userDrawn="1"/>
        </p:nvCxnSpPr>
        <p:spPr>
          <a:xfrm>
            <a:off x="381000" y="1981200"/>
            <a:ext cx="11430000" cy="0"/>
          </a:xfrm>
          <a:prstGeom prst="line">
            <a:avLst/>
          </a:prstGeom>
          <a:ln w="25400">
            <a:solidFill>
              <a:srgbClr val="EE2A3B"/>
            </a:solidFill>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hasCustomPrompt="1"/>
          </p:nvPr>
        </p:nvSpPr>
        <p:spPr>
          <a:xfrm>
            <a:off x="381000" y="2209800"/>
            <a:ext cx="11430000" cy="4267200"/>
          </a:xfrm>
          <a:prstGeom prst="rect">
            <a:avLst/>
          </a:prstGeom>
        </p:spPr>
        <p:txBody>
          <a:bodyPr/>
          <a:lstStyle>
            <a:lvl1pPr marL="0" indent="0">
              <a:lnSpc>
                <a:spcPct val="100000"/>
              </a:lnSpc>
              <a:buNone/>
              <a:defRPr sz="2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add prominent text</a:t>
            </a:r>
          </a:p>
        </p:txBody>
      </p:sp>
      <p:sp>
        <p:nvSpPr>
          <p:cNvPr id="5" name="Text Placeholder 2">
            <a:extLst>
              <a:ext uri="{FF2B5EF4-FFF2-40B4-BE49-F238E27FC236}">
                <a16:creationId xmlns:a16="http://schemas.microsoft.com/office/drawing/2014/main" xmlns="" id="{6746F639-4160-5844-B0D3-2267593BBA10}"/>
              </a:ext>
            </a:extLst>
          </p:cNvPr>
          <p:cNvSpPr>
            <a:spLocks noGrp="1"/>
          </p:cNvSpPr>
          <p:nvPr>
            <p:ph type="body" sz="quarter" idx="14" hasCustomPrompt="1"/>
          </p:nvPr>
        </p:nvSpPr>
        <p:spPr>
          <a:xfrm>
            <a:off x="380999" y="1219200"/>
            <a:ext cx="11430001" cy="533400"/>
          </a:xfrm>
          <a:prstGeom prst="rect">
            <a:avLst/>
          </a:prstGeom>
        </p:spPr>
        <p:txBody>
          <a:bodyPr/>
          <a:lstStyle>
            <a:lvl1pPr marL="0" indent="0">
              <a:buFontTx/>
              <a:buNone/>
              <a:defRPr sz="3600" b="1" i="0">
                <a:solidFill>
                  <a:srgbClr val="EE2A3B"/>
                </a:solidFill>
                <a:latin typeface="Arial" panose="020B0604020202020204" pitchFamily="34" charset="0"/>
                <a:cs typeface="Arial" panose="020B0604020202020204" pitchFamily="34" charset="0"/>
              </a:defRPr>
            </a:lvl1pPr>
          </a:lstStyle>
          <a:p>
            <a:pPr lvl="0"/>
            <a:r>
              <a:rPr lang="en-US" dirty="0"/>
              <a:t>Click to add header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3.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364825"/>
      </p:ext>
    </p:extLst>
  </p:cSld>
  <p:clrMap bg1="lt1" tx1="dk1" bg2="lt2" tx2="dk2" accent1="accent1" accent2="accent2" accent3="accent3" accent4="accent4" accent5="accent5" accent6="accent6" hlink="hlink" folHlink="folHlink"/>
  <p:sldLayoutIdLst>
    <p:sldLayoutId id="2147483649" r:id="rId1"/>
    <p:sldLayoutId id="2147483652" r:id="rId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b="1" kern="1200">
          <a:solidFill>
            <a:schemeClr val="bg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252190"/>
      </p:ext>
    </p:extLst>
  </p:cSld>
  <p:clrMap bg1="lt1" tx1="dk1" bg2="lt2" tx2="dk2" accent1="accent1" accent2="accent2" accent3="accent3" accent4="accent4" accent5="accent5" accent6="accent6" hlink="hlink" folHlink="folHlink"/>
  <p:sldLayoutIdLst>
    <p:sldLayoutId id="2147483678" r:id="rId1"/>
    <p:sldLayoutId id="2147483723"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046565"/>
      </p:ext>
    </p:extLst>
  </p:cSld>
  <p:clrMap bg1="lt1" tx1="dk1" bg2="lt2" tx2="dk2" accent1="accent1" accent2="accent2" accent3="accent3" accent4="accent4" accent5="accent5" accent6="accent6" hlink="hlink" folHlink="folHlink"/>
  <p:sldLayoutIdLst>
    <p:sldLayoutId id="2147483722" r:id="rId1"/>
    <p:sldLayoutId id="2147483682" r:id="rId2"/>
    <p:sldLayoutId id="2147483660" r:id="rId3"/>
    <p:sldLayoutId id="2147483684" r:id="rId4"/>
    <p:sldLayoutId id="2147483688" r:id="rId5"/>
    <p:sldLayoutId id="2147483689" r:id="rId6"/>
    <p:sldLayoutId id="2147483685" r:id="rId7"/>
    <p:sldLayoutId id="2147483687" r:id="rId8"/>
    <p:sldLayoutId id="2147483690" r:id="rId9"/>
    <p:sldLayoutId id="2147483692" r:id="rId10"/>
    <p:sldLayoutId id="2147483711" r:id="rId11"/>
    <p:sldLayoutId id="2147483720" r:id="rId12"/>
    <p:sldLayoutId id="2147483683" r:id="rId13"/>
    <p:sldLayoutId id="2147483681" r:id="rId14"/>
    <p:sldLayoutId id="2147483714" r:id="rId15"/>
    <p:sldLayoutId id="2147483712" r:id="rId16"/>
    <p:sldLayoutId id="2147483713" r:id="rId17"/>
    <p:sldLayoutId id="2147483715" r:id="rId18"/>
    <p:sldLayoutId id="2147483716" r:id="rId19"/>
    <p:sldLayoutId id="2147483717" r:id="rId20"/>
    <p:sldLayoutId id="2147483693" r:id="rId21"/>
    <p:sldLayoutId id="2147483718" r:id="rId22"/>
    <p:sldLayoutId id="214748371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4080" userDrawn="1">
          <p15:clr>
            <a:srgbClr val="F26B43"/>
          </p15:clr>
        </p15:guide>
        <p15:guide id="4" orient="horz" pos="768" userDrawn="1">
          <p15:clr>
            <a:srgbClr val="F26B43"/>
          </p15:clr>
        </p15:guide>
        <p15:guide id="5"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01704"/>
      </p:ext>
    </p:extLst>
  </p:cSld>
  <p:clrMap bg1="lt1" tx1="dk1" bg2="lt2" tx2="dk2" accent1="accent1" accent2="accent2" accent3="accent3" accent4="accent4" accent5="accent5" accent6="accent6" hlink="hlink" folHlink="folHlink"/>
  <p:sldLayoutIdLst>
    <p:sldLayoutId id="2147483657" r:id="rId1"/>
    <p:sldLayoutId id="214748372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141845"/>
      </p:ext>
    </p:extLst>
  </p:cSld>
  <p:clrMap bg1="lt1" tx1="dk1" bg2="lt2" tx2="dk2" accent1="accent1" accent2="accent2" accent3="accent3" accent4="accent4" accent5="accent5" accent6="accent6" hlink="hlink" folHlink="folHlink"/>
  <p:sldLayoutIdLst>
    <p:sldLayoutId id="2147483659" r:id="rId1"/>
    <p:sldLayoutId id="2147483724" r:id="rId2"/>
    <p:sldLayoutId id="2147483661" r:id="rId3"/>
    <p:sldLayoutId id="21474837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539588"/>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uwinnipeg.ca/respect/docs/uwinnipeg-accessibility-plan.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uwinnipeg.ca/respect/ama-online-training.html"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uwinnipeg.ca/respect/workplace-accommodation.html"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hyperlink" Target="https://www.uwinnipeg.ca/institutional-analysis/docs/policies/service-animals-policy.pdf" TargetMode="External"/><Relationship Id="rId5" Type="http://schemas.openxmlformats.org/officeDocument/2006/relationships/hyperlink" Target="https://www.uwinnipeg.ca/institutional-analysis/docs/policies/employment-equity-and-diversity-policy.pdf" TargetMode="External"/><Relationship Id="rId4" Type="http://schemas.openxmlformats.org/officeDocument/2006/relationships/hyperlink" Target="https://www.uwinnipeg.ca/respect/respect-policy.html"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mailto:988-7508/hrdo@uwinnipeg.ca" TargetMode="External"/><Relationship Id="rId3" Type="http://schemas.openxmlformats.org/officeDocument/2006/relationships/hyperlink" Target="https://www.uwinnipeg.ca/hr/benefits/wellness-resources.html" TargetMode="External"/><Relationship Id="rId7" Type="http://schemas.openxmlformats.org/officeDocument/2006/relationships/hyperlink" Target="https://www.uwinnipeg.ca/respect/index.html"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hyperlink" Target="https://www.uwinnipeg.ca/respect/ama-online-training.html" TargetMode="External"/><Relationship Id="rId5" Type="http://schemas.openxmlformats.org/officeDocument/2006/relationships/hyperlink" Target="https://www.uwinnipeg.ca/respect/docs/uwinnipeg-accessibility-plan.pdf" TargetMode="External"/><Relationship Id="rId10" Type="http://schemas.openxmlformats.org/officeDocument/2006/relationships/hyperlink" Target="https://www.uwinnipeg.ca/emergency-guidelines/resources/employee-emergency-information.html" TargetMode="External"/><Relationship Id="rId4" Type="http://schemas.openxmlformats.org/officeDocument/2006/relationships/hyperlink" Target="mailto:li.harrison@uwinnipeg.ca" TargetMode="External"/><Relationship Id="rId9" Type="http://schemas.openxmlformats.org/officeDocument/2006/relationships/hyperlink" Target="https://www.uwinnipeg.ca/accessibility-hub/"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9493-CE52-5E4E-A43C-CA46E4D7B724}"/>
              </a:ext>
            </a:extLst>
          </p:cNvPr>
          <p:cNvSpPr>
            <a:spLocks noGrp="1"/>
          </p:cNvSpPr>
          <p:nvPr>
            <p:ph type="ctrTitle"/>
          </p:nvPr>
        </p:nvSpPr>
        <p:spPr>
          <a:xfrm>
            <a:off x="609600" y="914401"/>
            <a:ext cx="10896600" cy="2476690"/>
          </a:xfrm>
        </p:spPr>
        <p:txBody>
          <a:bodyPr/>
          <a:lstStyle/>
          <a:p>
            <a:pPr>
              <a:defRPr/>
            </a:pP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AMA Employment Standard</a:t>
            </a:r>
            <a:br>
              <a:rPr lang="en-US" dirty="0" smtClean="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Module 1 – Introduction and Legal Framework</a:t>
            </a:r>
            <a:endParaRPr lang="en-US" dirty="0"/>
          </a:p>
        </p:txBody>
      </p:sp>
      <p:sp>
        <p:nvSpPr>
          <p:cNvPr id="3" name="Subtitle 2">
            <a:extLst>
              <a:ext uri="{FF2B5EF4-FFF2-40B4-BE49-F238E27FC236}">
                <a16:creationId xmlns:a16="http://schemas.microsoft.com/office/drawing/2014/main" xmlns="" id="{4F8F5385-632E-F041-96A7-433D17D9101E}"/>
              </a:ext>
            </a:extLst>
          </p:cNvPr>
          <p:cNvSpPr>
            <a:spLocks noGrp="1"/>
          </p:cNvSpPr>
          <p:nvPr>
            <p:ph type="subTitle" idx="1"/>
          </p:nvPr>
        </p:nvSpPr>
        <p:spPr/>
        <p:txBody>
          <a:bodyPr/>
          <a:lstStyle/>
          <a:p>
            <a:r>
              <a:rPr lang="en-US" dirty="0" smtClean="0"/>
              <a:t>Stacey Belding, B.A.(Hon.), LL.B.  </a:t>
            </a:r>
          </a:p>
          <a:p>
            <a:r>
              <a:rPr lang="en-US" dirty="0" smtClean="0"/>
              <a:t>Human Rights and Diversity Officer (HRDO)</a:t>
            </a:r>
          </a:p>
          <a:p>
            <a:r>
              <a:rPr lang="en-US" dirty="0" smtClean="0"/>
              <a:t>UW Human Rights and Diversity Office</a:t>
            </a:r>
          </a:p>
        </p:txBody>
      </p:sp>
    </p:spTree>
    <p:extLst>
      <p:ext uri="{BB962C8B-B14F-4D97-AF65-F5344CB8AC3E}">
        <p14:creationId xmlns:p14="http://schemas.microsoft.com/office/powerpoint/2010/main" val="2948953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0999" y="2209800"/>
            <a:ext cx="11430000" cy="4267200"/>
          </a:xfrm>
        </p:spPr>
        <p:txBody>
          <a:bodyPr/>
          <a:lstStyle/>
          <a:p>
            <a:r>
              <a:rPr lang="en-US" sz="2400" dirty="0" smtClean="0">
                <a:latin typeface="+mn-lt"/>
              </a:rPr>
              <a:t>The </a:t>
            </a:r>
            <a:r>
              <a:rPr lang="en-US" sz="2400" dirty="0">
                <a:latin typeface="+mn-lt"/>
              </a:rPr>
              <a:t>AMA states that regard must be had for the following principles in helping to achieve accessibility: </a:t>
            </a:r>
          </a:p>
          <a:p>
            <a:r>
              <a:rPr lang="en-US" sz="2400" b="1" dirty="0">
                <a:latin typeface="+mn-lt"/>
              </a:rPr>
              <a:t>Access:</a:t>
            </a:r>
            <a:r>
              <a:rPr lang="en-US" sz="2400" dirty="0">
                <a:latin typeface="+mn-lt"/>
              </a:rPr>
              <a:t> Persons should have barrier-free access to places, events and other functions that are generally available in the community; </a:t>
            </a:r>
          </a:p>
          <a:p>
            <a:r>
              <a:rPr lang="en-US" sz="2400" b="1" dirty="0">
                <a:latin typeface="+mn-lt"/>
              </a:rPr>
              <a:t>Equality:</a:t>
            </a:r>
            <a:r>
              <a:rPr lang="en-US" sz="2400" dirty="0">
                <a:latin typeface="+mn-lt"/>
              </a:rPr>
              <a:t> Persons should have barrier-free access to those things that will give them equality of opportunity and outcome; </a:t>
            </a:r>
          </a:p>
          <a:p>
            <a:r>
              <a:rPr lang="en-US" sz="2400" b="1" dirty="0">
                <a:latin typeface="+mn-lt"/>
              </a:rPr>
              <a:t>Universal design:</a:t>
            </a:r>
            <a:r>
              <a:rPr lang="en-US" sz="2400" dirty="0">
                <a:latin typeface="+mn-lt"/>
              </a:rPr>
              <a:t> Access should be provided in a manner that does not establish or perpetuate differences based on a person's disability; </a:t>
            </a:r>
          </a:p>
          <a:p>
            <a:r>
              <a:rPr lang="en-US" sz="2400" b="1" dirty="0">
                <a:latin typeface="+mn-lt"/>
              </a:rPr>
              <a:t>Systemic responsibility:</a:t>
            </a:r>
            <a:r>
              <a:rPr lang="en-US" sz="2400" dirty="0">
                <a:latin typeface="+mn-lt"/>
              </a:rPr>
              <a:t> The responsibility to prevent and remove barriers rests with the person or organization that is responsible for establishing or perpetuating the barrier. </a:t>
            </a:r>
          </a:p>
          <a:p>
            <a:endParaRPr lang="en-US" dirty="0" smtClean="0"/>
          </a:p>
          <a:p>
            <a:endParaRPr lang="en-CA" dirty="0"/>
          </a:p>
        </p:txBody>
      </p:sp>
      <p:sp>
        <p:nvSpPr>
          <p:cNvPr id="6" name="Text Placeholder 5"/>
          <p:cNvSpPr>
            <a:spLocks noGrp="1"/>
          </p:cNvSpPr>
          <p:nvPr>
            <p:ph type="body" sz="quarter" idx="14"/>
          </p:nvPr>
        </p:nvSpPr>
        <p:spPr/>
        <p:txBody>
          <a:bodyPr/>
          <a:lstStyle/>
          <a:p>
            <a:r>
              <a:rPr lang="en-US" dirty="0" smtClean="0"/>
              <a:t>The Accessibility for Manitobans Act</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2400" dirty="0" smtClean="0">
                <a:latin typeface="+mn-lt"/>
              </a:rPr>
              <a:t>The AMA also </a:t>
            </a:r>
            <a:r>
              <a:rPr lang="en-US" sz="2400" dirty="0">
                <a:latin typeface="+mn-lt"/>
              </a:rPr>
              <a:t>mandates every public sector body </a:t>
            </a:r>
            <a:r>
              <a:rPr lang="en-US" sz="2400" dirty="0" smtClean="0">
                <a:latin typeface="+mn-lt"/>
              </a:rPr>
              <a:t>to </a:t>
            </a:r>
            <a:r>
              <a:rPr lang="en-US" sz="2400" dirty="0">
                <a:latin typeface="+mn-lt"/>
              </a:rPr>
              <a:t>prepare an accessibility plan every two (2) years that </a:t>
            </a:r>
            <a:r>
              <a:rPr lang="en-US" sz="2400" dirty="0" smtClean="0">
                <a:latin typeface="+mn-lt"/>
              </a:rPr>
              <a:t>addresses </a:t>
            </a:r>
            <a:r>
              <a:rPr lang="en-US" sz="2400" dirty="0">
                <a:latin typeface="+mn-lt"/>
              </a:rPr>
              <a:t>the identification, prevention and removal of barriers that disable people in the policies, programs, practices and services of the public sector body. </a:t>
            </a:r>
            <a:r>
              <a:rPr lang="en-US" sz="2400" dirty="0" smtClean="0">
                <a:latin typeface="+mn-lt"/>
              </a:rPr>
              <a:t> </a:t>
            </a:r>
          </a:p>
          <a:p>
            <a:endParaRPr lang="en-US" sz="2400" dirty="0">
              <a:latin typeface="+mn-lt"/>
            </a:endParaRPr>
          </a:p>
          <a:p>
            <a:pPr>
              <a:spcBef>
                <a:spcPts val="0"/>
              </a:spcBef>
            </a:pPr>
            <a:r>
              <a:rPr lang="en-US" sz="2400" dirty="0" smtClean="0">
                <a:latin typeface="+mn-lt"/>
              </a:rPr>
              <a:t>The University of Winnipeg Accessibility Plan can be found online:</a:t>
            </a:r>
          </a:p>
          <a:p>
            <a:pPr>
              <a:spcBef>
                <a:spcPts val="0"/>
              </a:spcBef>
            </a:pPr>
            <a:r>
              <a:rPr lang="en-CA" sz="2400" dirty="0">
                <a:latin typeface="+mn-lt"/>
                <a:hlinkClick r:id="rId3"/>
              </a:rPr>
              <a:t>https://</a:t>
            </a:r>
            <a:r>
              <a:rPr lang="en-CA" sz="2400" dirty="0" smtClean="0">
                <a:latin typeface="+mn-lt"/>
                <a:hlinkClick r:id="rId3"/>
              </a:rPr>
              <a:t>www.uwinnipeg.ca/respect/docs/uwinnipeg-accessibility-plan.pdf</a:t>
            </a:r>
            <a:r>
              <a:rPr lang="en-CA" sz="2400" dirty="0" smtClean="0">
                <a:latin typeface="+mn-lt"/>
              </a:rPr>
              <a:t> </a:t>
            </a:r>
          </a:p>
          <a:p>
            <a:pPr>
              <a:spcBef>
                <a:spcPts val="0"/>
              </a:spcBef>
            </a:pPr>
            <a:r>
              <a:rPr lang="en-CA" sz="2400" dirty="0" smtClean="0">
                <a:latin typeface="+mn-lt"/>
              </a:rPr>
              <a:t>(contact the Human Rights &amp; Diversity Office to obtain a copy in an accessible format)</a:t>
            </a:r>
          </a:p>
          <a:p>
            <a:endParaRPr lang="en-CA" sz="2400" dirty="0">
              <a:latin typeface="+mn-lt"/>
            </a:endParaRPr>
          </a:p>
          <a:p>
            <a:r>
              <a:rPr lang="en-CA" sz="2400" dirty="0" smtClean="0">
                <a:latin typeface="+mn-lt"/>
              </a:rPr>
              <a:t>All faculty and staff are encouraged to review the Accessibility Plan and consider what actions can be taken to increase accessibility in their departments.  </a:t>
            </a:r>
            <a:endParaRPr lang="en-CA" sz="2400" dirty="0">
              <a:latin typeface="+mn-lt"/>
            </a:endParaRPr>
          </a:p>
        </p:txBody>
      </p:sp>
      <p:sp>
        <p:nvSpPr>
          <p:cNvPr id="6" name="Text Placeholder 5"/>
          <p:cNvSpPr>
            <a:spLocks noGrp="1"/>
          </p:cNvSpPr>
          <p:nvPr>
            <p:ph type="body" sz="quarter" idx="14"/>
          </p:nvPr>
        </p:nvSpPr>
        <p:spPr/>
        <p:txBody>
          <a:bodyPr/>
          <a:lstStyle/>
          <a:p>
            <a:r>
              <a:rPr lang="en-US" dirty="0" smtClean="0"/>
              <a:t>The Accessibility for Manitobans Act</a:t>
            </a:r>
            <a:endParaRPr lang="en-CA" dirty="0"/>
          </a:p>
        </p:txBody>
      </p:sp>
    </p:spTree>
    <p:extLst>
      <p:ext uri="{BB962C8B-B14F-4D97-AF65-F5344CB8AC3E}">
        <p14:creationId xmlns:p14="http://schemas.microsoft.com/office/powerpoint/2010/main" val="2092754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6787" y="2057400"/>
            <a:ext cx="11430000" cy="4267200"/>
          </a:xfrm>
        </p:spPr>
        <p:txBody>
          <a:bodyPr/>
          <a:lstStyle/>
          <a:p>
            <a:r>
              <a:rPr lang="en-US" dirty="0">
                <a:latin typeface="+mn-lt"/>
              </a:rPr>
              <a:t>Accessibility Standards </a:t>
            </a:r>
            <a:r>
              <a:rPr lang="en-US" dirty="0" smtClean="0">
                <a:latin typeface="+mn-lt"/>
              </a:rPr>
              <a:t>(regulations under the AMA) focus </a:t>
            </a:r>
            <a:r>
              <a:rPr lang="en-US" dirty="0">
                <a:latin typeface="+mn-lt"/>
              </a:rPr>
              <a:t>on 5 key areas of daily </a:t>
            </a:r>
            <a:r>
              <a:rPr lang="en-US" dirty="0" smtClean="0">
                <a:latin typeface="+mn-lt"/>
              </a:rPr>
              <a:t>living:</a:t>
            </a:r>
            <a:endParaRPr lang="en-US" dirty="0">
              <a:latin typeface="+mn-lt"/>
            </a:endParaRPr>
          </a:p>
          <a:p>
            <a:pPr marL="514350" indent="-514350">
              <a:buFont typeface="+mj-lt"/>
              <a:buAutoNum type="arabicPeriod"/>
            </a:pPr>
            <a:r>
              <a:rPr lang="en-US" dirty="0">
                <a:latin typeface="+mn-lt"/>
              </a:rPr>
              <a:t>The Customer Service accessibility standard </a:t>
            </a:r>
            <a:r>
              <a:rPr lang="en-US" dirty="0" smtClean="0">
                <a:latin typeface="+mn-lt"/>
              </a:rPr>
              <a:t>- </a:t>
            </a:r>
            <a:r>
              <a:rPr lang="en-US" dirty="0">
                <a:latin typeface="+mn-lt"/>
              </a:rPr>
              <a:t>November 2015 </a:t>
            </a:r>
            <a:endParaRPr lang="en-US" dirty="0" smtClean="0">
              <a:latin typeface="+mn-lt"/>
            </a:endParaRPr>
          </a:p>
          <a:p>
            <a:pPr marL="514350" indent="-514350">
              <a:buFont typeface="+mj-lt"/>
              <a:buAutoNum type="arabicPeriod"/>
            </a:pPr>
            <a:r>
              <a:rPr lang="en-US" dirty="0" smtClean="0">
                <a:latin typeface="+mn-lt"/>
              </a:rPr>
              <a:t>The </a:t>
            </a:r>
            <a:r>
              <a:rPr lang="en-US" dirty="0">
                <a:latin typeface="+mn-lt"/>
              </a:rPr>
              <a:t>Employment accessibility standard </a:t>
            </a:r>
            <a:r>
              <a:rPr lang="en-US" dirty="0" smtClean="0">
                <a:latin typeface="+mn-lt"/>
              </a:rPr>
              <a:t>- April 2019</a:t>
            </a:r>
          </a:p>
          <a:p>
            <a:pPr marL="514350" indent="-514350">
              <a:buFont typeface="+mj-lt"/>
              <a:buAutoNum type="arabicPeriod"/>
            </a:pPr>
            <a:r>
              <a:rPr lang="en-US" dirty="0" smtClean="0">
                <a:latin typeface="+mn-lt"/>
              </a:rPr>
              <a:t>The </a:t>
            </a:r>
            <a:r>
              <a:rPr lang="en-US" dirty="0">
                <a:latin typeface="+mn-lt"/>
              </a:rPr>
              <a:t>Information and Communications accessibility standard </a:t>
            </a:r>
            <a:endParaRPr lang="en-US" dirty="0" smtClean="0">
              <a:latin typeface="+mn-lt"/>
            </a:endParaRPr>
          </a:p>
          <a:p>
            <a:pPr marL="514350" indent="-514350">
              <a:buFont typeface="+mj-lt"/>
              <a:buAutoNum type="arabicPeriod"/>
            </a:pPr>
            <a:r>
              <a:rPr lang="en-US" dirty="0" smtClean="0">
                <a:latin typeface="+mn-lt"/>
              </a:rPr>
              <a:t>The </a:t>
            </a:r>
            <a:r>
              <a:rPr lang="en-US" dirty="0">
                <a:latin typeface="+mn-lt"/>
              </a:rPr>
              <a:t>Design of Public Spaces accessibility standard </a:t>
            </a:r>
            <a:endParaRPr lang="en-US" dirty="0" smtClean="0">
              <a:latin typeface="+mn-lt"/>
            </a:endParaRPr>
          </a:p>
          <a:p>
            <a:pPr marL="514350" indent="-514350">
              <a:buFont typeface="+mj-lt"/>
              <a:buAutoNum type="arabicPeriod"/>
            </a:pPr>
            <a:r>
              <a:rPr lang="en-US" dirty="0" smtClean="0">
                <a:latin typeface="+mn-lt"/>
              </a:rPr>
              <a:t>The </a:t>
            </a:r>
            <a:r>
              <a:rPr lang="en-US" dirty="0">
                <a:latin typeface="+mn-lt"/>
              </a:rPr>
              <a:t>Transportation accessibility </a:t>
            </a:r>
            <a:r>
              <a:rPr lang="en-US" dirty="0" smtClean="0">
                <a:latin typeface="+mn-lt"/>
              </a:rPr>
              <a:t>standard</a:t>
            </a:r>
            <a:endParaRPr lang="en-US" sz="2800" dirty="0" smtClean="0">
              <a:latin typeface="+mn-lt"/>
            </a:endParaRPr>
          </a:p>
        </p:txBody>
      </p:sp>
      <p:sp>
        <p:nvSpPr>
          <p:cNvPr id="3" name="Text Placeholder 2"/>
          <p:cNvSpPr>
            <a:spLocks noGrp="1"/>
          </p:cNvSpPr>
          <p:nvPr>
            <p:ph type="body" sz="quarter" idx="14"/>
          </p:nvPr>
        </p:nvSpPr>
        <p:spPr/>
        <p:txBody>
          <a:bodyPr/>
          <a:lstStyle/>
          <a:p>
            <a:r>
              <a:rPr lang="en-US" dirty="0" smtClean="0"/>
              <a:t>AMA Accessibility Standards (Regulations)</a:t>
            </a:r>
            <a:endParaRPr lang="en-CA" dirty="0"/>
          </a:p>
        </p:txBody>
      </p:sp>
    </p:spTree>
    <p:extLst>
      <p:ext uri="{BB962C8B-B14F-4D97-AF65-F5344CB8AC3E}">
        <p14:creationId xmlns:p14="http://schemas.microsoft.com/office/powerpoint/2010/main" val="3250142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457200" indent="-457200">
              <a:buFont typeface="Arial" panose="020B0604020202020204" pitchFamily="34" charset="0"/>
              <a:buChar char="•"/>
            </a:pPr>
            <a:r>
              <a:rPr lang="en-US" dirty="0" smtClean="0">
                <a:latin typeface="+mn-lt"/>
              </a:rPr>
              <a:t>Addresses training </a:t>
            </a:r>
            <a:r>
              <a:rPr lang="en-US" dirty="0">
                <a:latin typeface="+mn-lt"/>
              </a:rPr>
              <a:t>and communication focused on respectful and barrier-free customer service</a:t>
            </a:r>
            <a:r>
              <a:rPr lang="en-US" dirty="0" smtClean="0">
                <a:latin typeface="+mn-lt"/>
              </a:rPr>
              <a:t>.</a:t>
            </a:r>
          </a:p>
          <a:p>
            <a:pPr marL="457200" indent="-457200">
              <a:buFont typeface="Arial" panose="020B0604020202020204" pitchFamily="34" charset="0"/>
              <a:buChar char="•"/>
            </a:pPr>
            <a:r>
              <a:rPr lang="en-US" dirty="0" smtClean="0">
                <a:latin typeface="+mn-lt"/>
              </a:rPr>
              <a:t>Training related to the AMA </a:t>
            </a:r>
            <a:r>
              <a:rPr lang="en-US" dirty="0">
                <a:latin typeface="+mn-lt"/>
              </a:rPr>
              <a:t>Customer Service Standard </a:t>
            </a:r>
            <a:r>
              <a:rPr lang="en-US" dirty="0" smtClean="0">
                <a:latin typeface="+mn-lt"/>
              </a:rPr>
              <a:t>is provided to UW employees via </a:t>
            </a:r>
            <a:r>
              <a:rPr lang="en-US" dirty="0">
                <a:latin typeface="+mn-lt"/>
              </a:rPr>
              <a:t>an online </a:t>
            </a:r>
            <a:r>
              <a:rPr lang="en-US" dirty="0" smtClean="0">
                <a:latin typeface="+mn-lt"/>
              </a:rPr>
              <a:t>module: </a:t>
            </a:r>
            <a:r>
              <a:rPr lang="en-US" u="sng" dirty="0">
                <a:latin typeface="+mn-lt"/>
                <a:hlinkClick r:id="rId3"/>
              </a:rPr>
              <a:t>https://www.uwinnipeg.ca/respect/ama-online-training.html</a:t>
            </a:r>
            <a:r>
              <a:rPr lang="en-US" dirty="0">
                <a:latin typeface="+mn-lt"/>
              </a:rPr>
              <a:t> </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
        <p:nvSpPr>
          <p:cNvPr id="3" name="Text Placeholder 2"/>
          <p:cNvSpPr>
            <a:spLocks noGrp="1"/>
          </p:cNvSpPr>
          <p:nvPr>
            <p:ph type="body" sz="quarter" idx="14"/>
          </p:nvPr>
        </p:nvSpPr>
        <p:spPr/>
        <p:txBody>
          <a:bodyPr/>
          <a:lstStyle/>
          <a:p>
            <a:r>
              <a:rPr lang="en-US" dirty="0" smtClean="0"/>
              <a:t>Customer Service Standard</a:t>
            </a:r>
            <a:endParaRPr lang="en-CA" dirty="0"/>
          </a:p>
        </p:txBody>
      </p:sp>
    </p:spTree>
    <p:extLst>
      <p:ext uri="{BB962C8B-B14F-4D97-AF65-F5344CB8AC3E}">
        <p14:creationId xmlns:p14="http://schemas.microsoft.com/office/powerpoint/2010/main" val="159856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457200" indent="-457200">
              <a:buFont typeface="Arial" panose="020B0604020202020204" pitchFamily="34" charset="0"/>
              <a:buChar char="•"/>
            </a:pPr>
            <a:r>
              <a:rPr lang="en-US" sz="2400" dirty="0" smtClean="0">
                <a:latin typeface="+mn-lt"/>
              </a:rPr>
              <a:t>Provide access </a:t>
            </a:r>
            <a:r>
              <a:rPr lang="en-US" sz="2400" dirty="0">
                <a:latin typeface="+mn-lt"/>
              </a:rPr>
              <a:t>to accessible formats and academic/workplace accommodations; </a:t>
            </a:r>
            <a:endParaRPr lang="en-US" sz="2400" dirty="0" smtClean="0">
              <a:latin typeface="+mn-lt"/>
            </a:endParaRPr>
          </a:p>
          <a:p>
            <a:pPr marL="457200" indent="-457200">
              <a:buFont typeface="Arial" panose="020B0604020202020204" pitchFamily="34" charset="0"/>
              <a:buChar char="•"/>
            </a:pPr>
            <a:r>
              <a:rPr lang="en-US" sz="2400" dirty="0" smtClean="0">
                <a:latin typeface="+mn-lt"/>
              </a:rPr>
              <a:t>Allow assistive </a:t>
            </a:r>
            <a:r>
              <a:rPr lang="en-US" sz="2400" dirty="0">
                <a:latin typeface="+mn-lt"/>
              </a:rPr>
              <a:t>devices, such as </a:t>
            </a:r>
            <a:r>
              <a:rPr lang="en-US" sz="2400" dirty="0" smtClean="0">
                <a:latin typeface="+mn-lt"/>
              </a:rPr>
              <a:t>wheelchairs or </a:t>
            </a:r>
            <a:r>
              <a:rPr lang="en-US" sz="2400" dirty="0">
                <a:latin typeface="+mn-lt"/>
              </a:rPr>
              <a:t>walkers; </a:t>
            </a:r>
            <a:endParaRPr lang="en-US" sz="2400" dirty="0" smtClean="0">
              <a:latin typeface="+mn-lt"/>
            </a:endParaRPr>
          </a:p>
          <a:p>
            <a:pPr marL="457200" indent="-457200">
              <a:buFont typeface="Arial" panose="020B0604020202020204" pitchFamily="34" charset="0"/>
              <a:buChar char="•"/>
            </a:pPr>
            <a:r>
              <a:rPr lang="en-US" sz="2400" dirty="0" smtClean="0">
                <a:latin typeface="+mn-lt"/>
              </a:rPr>
              <a:t>Welcome </a:t>
            </a:r>
            <a:r>
              <a:rPr lang="en-US" sz="2400" dirty="0">
                <a:latin typeface="+mn-lt"/>
              </a:rPr>
              <a:t>support people and service animals; </a:t>
            </a:r>
            <a:endParaRPr lang="en-US" sz="2400" dirty="0" smtClean="0">
              <a:latin typeface="+mn-lt"/>
            </a:endParaRPr>
          </a:p>
          <a:p>
            <a:pPr marL="457200" indent="-457200">
              <a:buFont typeface="Arial" panose="020B0604020202020204" pitchFamily="34" charset="0"/>
              <a:buChar char="•"/>
            </a:pPr>
            <a:r>
              <a:rPr lang="en-US" sz="2400" dirty="0" smtClean="0">
                <a:latin typeface="+mn-lt"/>
              </a:rPr>
              <a:t>Ensure </a:t>
            </a:r>
            <a:r>
              <a:rPr lang="en-US" sz="2400" dirty="0">
                <a:latin typeface="+mn-lt"/>
              </a:rPr>
              <a:t>accessibility in built environment </a:t>
            </a:r>
            <a:r>
              <a:rPr lang="en-US" sz="2400" dirty="0" smtClean="0">
                <a:latin typeface="+mn-lt"/>
              </a:rPr>
              <a:t>is maintained as intended (ramps</a:t>
            </a:r>
            <a:r>
              <a:rPr lang="en-US" sz="2400" dirty="0">
                <a:latin typeface="+mn-lt"/>
              </a:rPr>
              <a:t>, wide aisles, removal of clutter); </a:t>
            </a:r>
            <a:endParaRPr lang="en-US" sz="2400" dirty="0" smtClean="0">
              <a:latin typeface="+mn-lt"/>
            </a:endParaRPr>
          </a:p>
          <a:p>
            <a:pPr marL="457200" indent="-457200">
              <a:buFont typeface="Arial" panose="020B0604020202020204" pitchFamily="34" charset="0"/>
              <a:buChar char="•"/>
            </a:pPr>
            <a:r>
              <a:rPr lang="en-US" sz="2400" dirty="0" smtClean="0">
                <a:latin typeface="+mn-lt"/>
              </a:rPr>
              <a:t>Let </a:t>
            </a:r>
            <a:r>
              <a:rPr lang="en-US" sz="2400" dirty="0">
                <a:latin typeface="+mn-lt"/>
              </a:rPr>
              <a:t>customers know when accessible features and services are not available by posting a Notice of Service Disruption form, along with other channels such as social media; </a:t>
            </a:r>
            <a:endParaRPr lang="en-US" sz="2400" dirty="0" smtClean="0">
              <a:latin typeface="+mn-lt"/>
            </a:endParaRPr>
          </a:p>
          <a:p>
            <a:pPr marL="457200" indent="-457200">
              <a:buFont typeface="Arial" panose="020B0604020202020204" pitchFamily="34" charset="0"/>
              <a:buChar char="•"/>
            </a:pPr>
            <a:r>
              <a:rPr lang="en-US" sz="2400" dirty="0" smtClean="0">
                <a:latin typeface="+mn-lt"/>
              </a:rPr>
              <a:t>Invite customers </a:t>
            </a:r>
            <a:r>
              <a:rPr lang="en-US" sz="2400" dirty="0">
                <a:latin typeface="+mn-lt"/>
              </a:rPr>
              <a:t>to provide feedback; </a:t>
            </a:r>
            <a:r>
              <a:rPr lang="en-US" sz="2400" dirty="0" smtClean="0">
                <a:latin typeface="+mn-lt"/>
              </a:rPr>
              <a:t>and</a:t>
            </a:r>
          </a:p>
          <a:p>
            <a:pPr marL="457200" indent="-457200">
              <a:buFont typeface="Arial" panose="020B0604020202020204" pitchFamily="34" charset="0"/>
              <a:buChar char="•"/>
            </a:pPr>
            <a:r>
              <a:rPr lang="en-US" sz="2400" dirty="0" smtClean="0">
                <a:latin typeface="+mn-lt"/>
              </a:rPr>
              <a:t>Ensure </a:t>
            </a:r>
            <a:r>
              <a:rPr lang="en-US" sz="2400" dirty="0">
                <a:latin typeface="+mn-lt"/>
              </a:rPr>
              <a:t>all public events are </a:t>
            </a:r>
            <a:r>
              <a:rPr lang="en-US" sz="2400" dirty="0" smtClean="0">
                <a:latin typeface="+mn-lt"/>
              </a:rPr>
              <a:t>accessible. </a:t>
            </a:r>
          </a:p>
        </p:txBody>
      </p:sp>
      <p:sp>
        <p:nvSpPr>
          <p:cNvPr id="3" name="Text Placeholder 2"/>
          <p:cNvSpPr>
            <a:spLocks noGrp="1"/>
          </p:cNvSpPr>
          <p:nvPr>
            <p:ph type="body" sz="quarter" idx="14"/>
          </p:nvPr>
        </p:nvSpPr>
        <p:spPr/>
        <p:txBody>
          <a:bodyPr/>
          <a:lstStyle/>
          <a:p>
            <a:r>
              <a:rPr lang="en-US" dirty="0" smtClean="0"/>
              <a:t>Key Customer Service Standard requirements </a:t>
            </a:r>
            <a:endParaRPr lang="en-CA" dirty="0"/>
          </a:p>
        </p:txBody>
      </p:sp>
    </p:spTree>
    <p:extLst>
      <p:ext uri="{BB962C8B-B14F-4D97-AF65-F5344CB8AC3E}">
        <p14:creationId xmlns:p14="http://schemas.microsoft.com/office/powerpoint/2010/main" val="3189001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457200" indent="-457200">
              <a:buFont typeface="Arial" panose="020B0604020202020204" pitchFamily="34" charset="0"/>
              <a:buChar char="•"/>
            </a:pPr>
            <a:r>
              <a:rPr lang="en-US" sz="2400" dirty="0" smtClean="0">
                <a:latin typeface="+mn-lt"/>
              </a:rPr>
              <a:t>Addresses practices related to employee recruitment, hiring, employment</a:t>
            </a:r>
          </a:p>
          <a:p>
            <a:pPr marL="457200" indent="-457200">
              <a:buFont typeface="Arial" panose="020B0604020202020204" pitchFamily="34" charset="0"/>
              <a:buChar char="•"/>
            </a:pPr>
            <a:r>
              <a:rPr lang="en-US" sz="2400" dirty="0" smtClean="0">
                <a:latin typeface="+mn-lt"/>
              </a:rPr>
              <a:t>Reasonable </a:t>
            </a:r>
            <a:r>
              <a:rPr lang="en-US" sz="2400" dirty="0">
                <a:latin typeface="+mn-lt"/>
              </a:rPr>
              <a:t>accommodation </a:t>
            </a:r>
            <a:r>
              <a:rPr lang="en-US" sz="2400" dirty="0" smtClean="0">
                <a:latin typeface="+mn-lt"/>
              </a:rPr>
              <a:t>required at </a:t>
            </a:r>
            <a:r>
              <a:rPr lang="en-US" sz="2400" dirty="0">
                <a:latin typeface="+mn-lt"/>
              </a:rPr>
              <a:t>various stages of employment </a:t>
            </a:r>
            <a:r>
              <a:rPr lang="en-US" sz="2400" dirty="0" smtClean="0">
                <a:latin typeface="+mn-lt"/>
              </a:rPr>
              <a:t>including: recruitment</a:t>
            </a:r>
            <a:r>
              <a:rPr lang="en-US" sz="2400" dirty="0">
                <a:latin typeface="+mn-lt"/>
              </a:rPr>
              <a:t>, offer of employment, on the job, </a:t>
            </a:r>
            <a:r>
              <a:rPr lang="en-US" sz="2400" dirty="0" smtClean="0">
                <a:latin typeface="+mn-lt"/>
              </a:rPr>
              <a:t>and return </a:t>
            </a:r>
            <a:r>
              <a:rPr lang="en-US" sz="2400" dirty="0">
                <a:latin typeface="+mn-lt"/>
              </a:rPr>
              <a:t>to </a:t>
            </a:r>
            <a:r>
              <a:rPr lang="en-US" sz="2400" dirty="0" smtClean="0">
                <a:latin typeface="+mn-lt"/>
              </a:rPr>
              <a:t>work</a:t>
            </a:r>
          </a:p>
          <a:p>
            <a:pPr marL="457200" indent="-457200">
              <a:buFont typeface="Arial" panose="020B0604020202020204" pitchFamily="34" charset="0"/>
              <a:buChar char="•"/>
            </a:pPr>
            <a:r>
              <a:rPr lang="en-US" sz="2400" dirty="0" smtClean="0">
                <a:latin typeface="+mn-lt"/>
              </a:rPr>
              <a:t>Training regarding the AMA and Employment Standard, The Human Rights Code, and how to provide reasonable accommodation during recruitment and employment is required for all employees with supervisory and recruitment duties, and those involved in creating employment policies. </a:t>
            </a:r>
          </a:p>
          <a:p>
            <a:pPr marL="457200" indent="-457200">
              <a:buFont typeface="Arial" panose="020B0604020202020204" pitchFamily="34" charset="0"/>
              <a:buChar char="•"/>
            </a:pPr>
            <a:r>
              <a:rPr lang="en-US" sz="2400" dirty="0">
                <a:latin typeface="+mn-lt"/>
              </a:rPr>
              <a:t>E</a:t>
            </a:r>
            <a:r>
              <a:rPr lang="en-US" sz="2400" dirty="0" smtClean="0">
                <a:latin typeface="+mn-lt"/>
              </a:rPr>
              <a:t>mergency response - create </a:t>
            </a:r>
            <a:r>
              <a:rPr lang="en-US" sz="2400" dirty="0">
                <a:latin typeface="+mn-lt"/>
              </a:rPr>
              <a:t>emergency response information (plans) to help employees with disabilities stay safe during </a:t>
            </a:r>
            <a:r>
              <a:rPr lang="en-US" sz="2400" dirty="0" smtClean="0">
                <a:latin typeface="+mn-lt"/>
              </a:rPr>
              <a:t>emergencies; and ask </a:t>
            </a:r>
            <a:r>
              <a:rPr lang="en-US" sz="2400" dirty="0">
                <a:latin typeface="+mn-lt"/>
              </a:rPr>
              <a:t>employees who require assistance during an emergency for permission to share information with individuals who agree to help.</a:t>
            </a:r>
          </a:p>
          <a:p>
            <a:pPr marL="457200" indent="-457200">
              <a:buFont typeface="Arial" panose="020B0604020202020204" pitchFamily="34" charset="0"/>
              <a:buChar char="•"/>
            </a:pPr>
            <a:endParaRPr lang="en-US" dirty="0" smtClean="0"/>
          </a:p>
          <a:p>
            <a:endParaRPr lang="en-US" dirty="0" smtClean="0"/>
          </a:p>
          <a:p>
            <a:endParaRPr lang="en-CA" dirty="0"/>
          </a:p>
        </p:txBody>
      </p:sp>
      <p:sp>
        <p:nvSpPr>
          <p:cNvPr id="3" name="Text Placeholder 2"/>
          <p:cNvSpPr>
            <a:spLocks noGrp="1"/>
          </p:cNvSpPr>
          <p:nvPr>
            <p:ph type="body" sz="quarter" idx="14"/>
          </p:nvPr>
        </p:nvSpPr>
        <p:spPr/>
        <p:txBody>
          <a:bodyPr/>
          <a:lstStyle/>
          <a:p>
            <a:r>
              <a:rPr lang="en-US" dirty="0" smtClean="0"/>
              <a:t>Employment Accessibility Standard - Overview</a:t>
            </a:r>
            <a:endParaRPr lang="en-CA" dirty="0"/>
          </a:p>
        </p:txBody>
      </p:sp>
    </p:spTree>
    <p:extLst>
      <p:ext uri="{BB962C8B-B14F-4D97-AF65-F5344CB8AC3E}">
        <p14:creationId xmlns:p14="http://schemas.microsoft.com/office/powerpoint/2010/main" val="1069759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457200" indent="-457200">
              <a:buFont typeface="Arial" panose="020B0604020202020204" pitchFamily="34" charset="0"/>
              <a:buChar char="•"/>
            </a:pPr>
            <a:r>
              <a:rPr lang="en-US" sz="2400" dirty="0">
                <a:latin typeface="+mn-lt"/>
              </a:rPr>
              <a:t>Under both the Employment Standard and </a:t>
            </a:r>
            <a:r>
              <a:rPr lang="en-US" sz="2400" i="1" dirty="0">
                <a:latin typeface="+mn-lt"/>
              </a:rPr>
              <a:t>The Human Rights </a:t>
            </a:r>
            <a:r>
              <a:rPr lang="en-US" sz="2400" i="1" dirty="0" smtClean="0">
                <a:latin typeface="+mn-lt"/>
              </a:rPr>
              <a:t>Code, </a:t>
            </a:r>
            <a:r>
              <a:rPr lang="en-US" sz="2400" dirty="0">
                <a:latin typeface="+mn-lt"/>
              </a:rPr>
              <a:t>an employer is legally required to establish and implement measures, policies and practices respecting employment to reasonably accommodate employees and applicants who are or may be disabled by one or more barriers in the workplace. </a:t>
            </a:r>
            <a:endParaRPr lang="en-US" sz="2400" u="sng" dirty="0">
              <a:latin typeface="+mn-lt"/>
            </a:endParaRPr>
          </a:p>
          <a:p>
            <a:pPr marL="457200" indent="-457200">
              <a:buFont typeface="Arial" panose="020B0604020202020204" pitchFamily="34" charset="0"/>
              <a:buChar char="•"/>
            </a:pPr>
            <a:r>
              <a:rPr lang="en-US" sz="2400" dirty="0" smtClean="0">
                <a:latin typeface="+mn-lt"/>
              </a:rPr>
              <a:t>Reasonable </a:t>
            </a:r>
            <a:r>
              <a:rPr lang="en-US" sz="2400" dirty="0">
                <a:latin typeface="+mn-lt"/>
              </a:rPr>
              <a:t>accommodation allows </a:t>
            </a:r>
            <a:r>
              <a:rPr lang="en-US" sz="2400" dirty="0" smtClean="0">
                <a:latin typeface="+mn-lt"/>
              </a:rPr>
              <a:t>a person to </a:t>
            </a:r>
            <a:r>
              <a:rPr lang="en-US" sz="2400" dirty="0">
                <a:latin typeface="+mn-lt"/>
              </a:rPr>
              <a:t>access the materials or activities used in the assessment or selection process, to perform their employment responsibilities, or to access the benefits available to them by virtue of their employment</a:t>
            </a:r>
            <a:r>
              <a:rPr lang="en-US" sz="2400" dirty="0" smtClean="0">
                <a:latin typeface="+mn-lt"/>
              </a:rPr>
              <a:t>.</a:t>
            </a:r>
          </a:p>
          <a:p>
            <a:pPr marL="457200" indent="-457200">
              <a:buFont typeface="Arial" panose="020B0604020202020204" pitchFamily="34" charset="0"/>
              <a:buChar char="•"/>
            </a:pPr>
            <a:r>
              <a:rPr lang="en-US" sz="2400" dirty="0" smtClean="0">
                <a:latin typeface="+mn-lt"/>
              </a:rPr>
              <a:t>Examples </a:t>
            </a:r>
            <a:r>
              <a:rPr lang="en-US" sz="2400" dirty="0">
                <a:latin typeface="+mn-lt"/>
              </a:rPr>
              <a:t>of reasonable accommodation can include providing documents in large print or a different format, welcoming or providing access to a service animal or interpreter, having an interview in an accessible location, </a:t>
            </a:r>
            <a:r>
              <a:rPr lang="en-US" sz="2400" dirty="0" smtClean="0">
                <a:latin typeface="+mn-lt"/>
              </a:rPr>
              <a:t>and considering the impact of barriers on performance, attendance, etc. </a:t>
            </a:r>
            <a:endParaRPr lang="en-US" sz="2400" dirty="0">
              <a:latin typeface="+mn-lt"/>
            </a:endParaRPr>
          </a:p>
        </p:txBody>
      </p:sp>
      <p:sp>
        <p:nvSpPr>
          <p:cNvPr id="3" name="Text Placeholder 2"/>
          <p:cNvSpPr>
            <a:spLocks noGrp="1"/>
          </p:cNvSpPr>
          <p:nvPr>
            <p:ph type="body" sz="quarter" idx="14"/>
          </p:nvPr>
        </p:nvSpPr>
        <p:spPr/>
        <p:txBody>
          <a:bodyPr/>
          <a:lstStyle/>
          <a:p>
            <a:r>
              <a:rPr lang="en-US" sz="2800" dirty="0" smtClean="0"/>
              <a:t>Employment Standard – Reasonable Accommodation Required</a:t>
            </a:r>
            <a:endParaRPr lang="en-CA" sz="2800" dirty="0"/>
          </a:p>
        </p:txBody>
      </p:sp>
    </p:spTree>
    <p:extLst>
      <p:ext uri="{BB962C8B-B14F-4D97-AF65-F5344CB8AC3E}">
        <p14:creationId xmlns:p14="http://schemas.microsoft.com/office/powerpoint/2010/main" val="3147440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0999" y="1981200"/>
            <a:ext cx="11430000" cy="4724400"/>
          </a:xfrm>
        </p:spPr>
        <p:txBody>
          <a:bodyPr/>
          <a:lstStyle/>
          <a:p>
            <a:r>
              <a:rPr lang="en-US" sz="2400" b="1" dirty="0" smtClean="0">
                <a:latin typeface="+mn-lt"/>
              </a:rPr>
              <a:t>Reasonable accommodation in recruitment processes</a:t>
            </a:r>
          </a:p>
          <a:p>
            <a:pPr marL="457200" indent="-457200">
              <a:buFont typeface="Arial" panose="020B0604020202020204" pitchFamily="34" charset="0"/>
              <a:buChar char="•"/>
            </a:pPr>
            <a:r>
              <a:rPr lang="en-US" sz="2400" dirty="0" smtClean="0">
                <a:latin typeface="+mn-lt"/>
              </a:rPr>
              <a:t>When conducting recruitment, </a:t>
            </a:r>
            <a:r>
              <a:rPr lang="en-US" sz="2400" dirty="0">
                <a:latin typeface="+mn-lt"/>
              </a:rPr>
              <a:t>an employer must inform potential applicants that reasonable accommodation is available upon request with respect to the assessment or selection process, as well as materials or activities used in the assessment or selection process. At UW, we have an active offer of accommodation in our employment </a:t>
            </a:r>
            <a:r>
              <a:rPr lang="en-US" sz="2400" dirty="0" smtClean="0">
                <a:latin typeface="+mn-lt"/>
              </a:rPr>
              <a:t>advertising.</a:t>
            </a:r>
          </a:p>
          <a:p>
            <a:pPr marL="457200" indent="-457200">
              <a:buFont typeface="Arial" panose="020B0604020202020204" pitchFamily="34" charset="0"/>
              <a:buChar char="•"/>
            </a:pPr>
            <a:r>
              <a:rPr lang="en-US" sz="2400" dirty="0" smtClean="0">
                <a:latin typeface="+mn-lt"/>
              </a:rPr>
              <a:t>If an accommodation </a:t>
            </a:r>
            <a:r>
              <a:rPr lang="en-US" sz="2400" dirty="0">
                <a:latin typeface="+mn-lt"/>
              </a:rPr>
              <a:t>is requested, the applicant must be consulted and a reasonable accommodation provided unless it would result in an undue hardship to the </a:t>
            </a:r>
            <a:r>
              <a:rPr lang="en-US" sz="2400" dirty="0" smtClean="0">
                <a:latin typeface="+mn-lt"/>
              </a:rPr>
              <a:t>employer/university.</a:t>
            </a:r>
          </a:p>
          <a:p>
            <a:pPr marL="457200" indent="-457200">
              <a:buFont typeface="Arial" panose="020B0604020202020204" pitchFamily="34" charset="0"/>
              <a:buChar char="•"/>
            </a:pPr>
            <a:r>
              <a:rPr lang="en-US" sz="2400" dirty="0" smtClean="0">
                <a:latin typeface="+mn-lt"/>
              </a:rPr>
              <a:t>When </a:t>
            </a:r>
            <a:r>
              <a:rPr lang="en-US" sz="2400" dirty="0">
                <a:latin typeface="+mn-lt"/>
              </a:rPr>
              <a:t>offering employment to a person, the applicant must be informed of the employer's measures, policies and practices for accommodating employees disabled by one or more barriers in the workplace.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
        <p:nvSpPr>
          <p:cNvPr id="3" name="Text Placeholder 2"/>
          <p:cNvSpPr>
            <a:spLocks noGrp="1"/>
          </p:cNvSpPr>
          <p:nvPr>
            <p:ph type="body" sz="quarter" idx="14"/>
          </p:nvPr>
        </p:nvSpPr>
        <p:spPr/>
        <p:txBody>
          <a:bodyPr/>
          <a:lstStyle/>
          <a:p>
            <a:r>
              <a:rPr lang="en-US" sz="2800" dirty="0" smtClean="0"/>
              <a:t>Employment Standard – Reasonable Accommodation Required</a:t>
            </a:r>
            <a:endParaRPr lang="en-CA" sz="2800" dirty="0"/>
          </a:p>
        </p:txBody>
      </p:sp>
    </p:spTree>
    <p:extLst>
      <p:ext uri="{BB962C8B-B14F-4D97-AF65-F5344CB8AC3E}">
        <p14:creationId xmlns:p14="http://schemas.microsoft.com/office/powerpoint/2010/main" val="3410701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b="1" dirty="0" smtClean="0">
                <a:latin typeface="+mn-lt"/>
              </a:rPr>
              <a:t>Must </a:t>
            </a:r>
            <a:r>
              <a:rPr lang="en-US" b="1" dirty="0">
                <a:latin typeface="+mn-lt"/>
              </a:rPr>
              <a:t>consider impact of barriers in recruitment, training, and career advancement</a:t>
            </a:r>
          </a:p>
          <a:p>
            <a:r>
              <a:rPr lang="en-US" sz="2400" dirty="0">
                <a:latin typeface="+mn-lt"/>
              </a:rPr>
              <a:t>The process for recruiting, selecting, training, promoting, redeploying, or performance managing an employee must take into </a:t>
            </a:r>
            <a:r>
              <a:rPr lang="en-US" sz="2400" dirty="0" smtClean="0">
                <a:latin typeface="+mn-lt"/>
              </a:rPr>
              <a:t>account the following:</a:t>
            </a:r>
          </a:p>
          <a:p>
            <a:pPr marL="342900" indent="-342900">
              <a:spcBef>
                <a:spcPts val="0"/>
              </a:spcBef>
              <a:buFont typeface="Arial" panose="020B0604020202020204" pitchFamily="34" charset="0"/>
              <a:buChar char="•"/>
            </a:pPr>
            <a:r>
              <a:rPr lang="en-US" sz="2400" dirty="0" smtClean="0">
                <a:latin typeface="+mn-lt"/>
              </a:rPr>
              <a:t>that </a:t>
            </a:r>
            <a:r>
              <a:rPr lang="en-US" sz="2400" dirty="0">
                <a:latin typeface="+mn-lt"/>
              </a:rPr>
              <a:t>employees may be temporarily or permanently disabled by one or more barriers in the workplace; </a:t>
            </a:r>
            <a:endParaRPr lang="en-US" sz="2400" dirty="0" smtClean="0">
              <a:latin typeface="+mn-lt"/>
            </a:endParaRPr>
          </a:p>
          <a:p>
            <a:pPr marL="342900" indent="-342900">
              <a:spcBef>
                <a:spcPts val="0"/>
              </a:spcBef>
              <a:buFont typeface="Arial" panose="020B0604020202020204" pitchFamily="34" charset="0"/>
              <a:buChar char="•"/>
            </a:pPr>
            <a:r>
              <a:rPr lang="en-US" sz="2400" dirty="0" smtClean="0">
                <a:latin typeface="+mn-lt"/>
              </a:rPr>
              <a:t>an </a:t>
            </a:r>
            <a:r>
              <a:rPr lang="en-US" sz="2400" dirty="0">
                <a:latin typeface="+mn-lt"/>
              </a:rPr>
              <a:t>employee's individualized accommodation </a:t>
            </a:r>
            <a:r>
              <a:rPr lang="en-US" sz="2400" dirty="0" smtClean="0">
                <a:latin typeface="+mn-lt"/>
              </a:rPr>
              <a:t>plan, </a:t>
            </a:r>
            <a:r>
              <a:rPr lang="en-US" sz="2400" dirty="0">
                <a:latin typeface="+mn-lt"/>
              </a:rPr>
              <a:t>if any; and </a:t>
            </a:r>
            <a:endParaRPr lang="en-US" sz="2400" dirty="0" smtClean="0">
              <a:latin typeface="+mn-lt"/>
            </a:endParaRPr>
          </a:p>
          <a:p>
            <a:pPr marL="342900" indent="-342900">
              <a:spcBef>
                <a:spcPts val="0"/>
              </a:spcBef>
              <a:buFont typeface="Arial" panose="020B0604020202020204" pitchFamily="34" charset="0"/>
              <a:buChar char="•"/>
            </a:pPr>
            <a:r>
              <a:rPr lang="en-US" sz="2400" dirty="0" smtClean="0">
                <a:latin typeface="+mn-lt"/>
              </a:rPr>
              <a:t>that </a:t>
            </a:r>
            <a:r>
              <a:rPr lang="en-US" sz="2400" dirty="0">
                <a:latin typeface="+mn-lt"/>
              </a:rPr>
              <a:t>the accommodation provided for a particular employee, if any, may not fully address a barrier that disables the employee.</a:t>
            </a:r>
          </a:p>
          <a:p>
            <a:pPr marL="457200" indent="-457200">
              <a:buFont typeface="Arial" panose="020B0604020202020204" pitchFamily="34" charset="0"/>
              <a:buChar char="•"/>
            </a:pPr>
            <a:endParaRPr lang="en-US" sz="2000" dirty="0"/>
          </a:p>
        </p:txBody>
      </p:sp>
      <p:sp>
        <p:nvSpPr>
          <p:cNvPr id="3" name="Text Placeholder 2"/>
          <p:cNvSpPr>
            <a:spLocks noGrp="1"/>
          </p:cNvSpPr>
          <p:nvPr>
            <p:ph type="body" sz="quarter" idx="14"/>
          </p:nvPr>
        </p:nvSpPr>
        <p:spPr/>
        <p:txBody>
          <a:bodyPr/>
          <a:lstStyle/>
          <a:p>
            <a:r>
              <a:rPr lang="en-US" sz="2800" dirty="0" smtClean="0"/>
              <a:t>Employment Standard – Reasonable Accommodation Required</a:t>
            </a:r>
            <a:endParaRPr lang="en-CA" sz="2800" dirty="0"/>
          </a:p>
        </p:txBody>
      </p:sp>
    </p:spTree>
    <p:extLst>
      <p:ext uri="{BB962C8B-B14F-4D97-AF65-F5344CB8AC3E}">
        <p14:creationId xmlns:p14="http://schemas.microsoft.com/office/powerpoint/2010/main" val="2632127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400" b="1" dirty="0" smtClean="0">
                <a:latin typeface="+mn-lt"/>
              </a:rPr>
              <a:t>Workplace </a:t>
            </a:r>
            <a:r>
              <a:rPr lang="en-US" sz="2400" b="1" dirty="0">
                <a:latin typeface="+mn-lt"/>
              </a:rPr>
              <a:t>Accommodation </a:t>
            </a:r>
            <a:r>
              <a:rPr lang="en-US" sz="2400" b="1" dirty="0" smtClean="0">
                <a:latin typeface="+mn-lt"/>
              </a:rPr>
              <a:t>Policy elements</a:t>
            </a:r>
            <a:endParaRPr lang="en-US" sz="2400" b="1" dirty="0">
              <a:latin typeface="+mn-lt"/>
            </a:endParaRPr>
          </a:p>
          <a:p>
            <a:pPr marL="342900" indent="-342900">
              <a:buFont typeface="Arial" panose="020B0604020202020204" pitchFamily="34" charset="0"/>
              <a:buChar char="•"/>
            </a:pPr>
            <a:r>
              <a:rPr lang="en-US" sz="1800" dirty="0" smtClean="0">
                <a:latin typeface="+mn-lt"/>
              </a:rPr>
              <a:t>details </a:t>
            </a:r>
            <a:r>
              <a:rPr lang="en-US" sz="1800" dirty="0">
                <a:latin typeface="+mn-lt"/>
              </a:rPr>
              <a:t>about how an employee can request an accommodation, </a:t>
            </a:r>
            <a:r>
              <a:rPr lang="en-US" sz="1800" dirty="0" smtClean="0">
                <a:latin typeface="+mn-lt"/>
              </a:rPr>
              <a:t>and that </a:t>
            </a:r>
            <a:r>
              <a:rPr lang="en-US" sz="1800" dirty="0">
                <a:latin typeface="+mn-lt"/>
              </a:rPr>
              <a:t>both the employee and possible accommodations will be assessed on an individualized basis, </a:t>
            </a:r>
            <a:endParaRPr lang="en-US" sz="1800" dirty="0" smtClean="0">
              <a:latin typeface="+mn-lt"/>
            </a:endParaRPr>
          </a:p>
          <a:p>
            <a:pPr marL="342900" indent="-342900">
              <a:buFont typeface="Arial" panose="020B0604020202020204" pitchFamily="34" charset="0"/>
              <a:buChar char="•"/>
            </a:pPr>
            <a:r>
              <a:rPr lang="en-US" sz="1800" dirty="0" smtClean="0">
                <a:latin typeface="+mn-lt"/>
              </a:rPr>
              <a:t>that </a:t>
            </a:r>
            <a:r>
              <a:rPr lang="en-US" sz="1800" dirty="0">
                <a:latin typeface="+mn-lt"/>
              </a:rPr>
              <a:t>an evaluation conducted by a health care or other professional to assist with the accommodation may be arranged at the employer’s expense, </a:t>
            </a:r>
            <a:endParaRPr lang="en-US" sz="1800" dirty="0" smtClean="0">
              <a:latin typeface="+mn-lt"/>
            </a:endParaRPr>
          </a:p>
          <a:p>
            <a:pPr marL="342900" indent="-342900">
              <a:buFont typeface="Arial" panose="020B0604020202020204" pitchFamily="34" charset="0"/>
              <a:buChar char="•"/>
            </a:pPr>
            <a:r>
              <a:rPr lang="en-US" sz="1800" dirty="0" smtClean="0">
                <a:latin typeface="+mn-lt"/>
              </a:rPr>
              <a:t>that </a:t>
            </a:r>
            <a:r>
              <a:rPr lang="en-US" sz="1800" dirty="0">
                <a:latin typeface="+mn-lt"/>
              </a:rPr>
              <a:t>the employee can request assistance from their bargaining agent or person knowledgeable in the area of workplace accommodations in the development of the plan, </a:t>
            </a:r>
            <a:endParaRPr lang="en-US" sz="1800" dirty="0" smtClean="0">
              <a:latin typeface="+mn-lt"/>
            </a:endParaRPr>
          </a:p>
          <a:p>
            <a:pPr marL="342900" indent="-342900">
              <a:buFont typeface="Arial" panose="020B0604020202020204" pitchFamily="34" charset="0"/>
              <a:buChar char="•"/>
            </a:pPr>
            <a:r>
              <a:rPr lang="en-US" sz="1800" dirty="0" smtClean="0">
                <a:latin typeface="+mn-lt"/>
              </a:rPr>
              <a:t>the </a:t>
            </a:r>
            <a:r>
              <a:rPr lang="en-US" sz="1800" dirty="0">
                <a:latin typeface="+mn-lt"/>
              </a:rPr>
              <a:t>frequency with which the plan will be reviewed and updated (which can be done sooner upon the employee’s request), </a:t>
            </a:r>
            <a:endParaRPr lang="en-US" sz="1800" dirty="0" smtClean="0">
              <a:latin typeface="+mn-lt"/>
            </a:endParaRPr>
          </a:p>
          <a:p>
            <a:pPr marL="342900" indent="-342900">
              <a:buFont typeface="Arial" panose="020B0604020202020204" pitchFamily="34" charset="0"/>
              <a:buChar char="•"/>
            </a:pPr>
            <a:r>
              <a:rPr lang="en-US" sz="1800" dirty="0" smtClean="0">
                <a:latin typeface="+mn-lt"/>
              </a:rPr>
              <a:t>that </a:t>
            </a:r>
            <a:r>
              <a:rPr lang="en-US" sz="1800" dirty="0">
                <a:latin typeface="+mn-lt"/>
              </a:rPr>
              <a:t>the plan must be provided to the employee in an accessible format upon request, </a:t>
            </a:r>
            <a:endParaRPr lang="en-US" sz="1800" dirty="0" smtClean="0">
              <a:latin typeface="+mn-lt"/>
            </a:endParaRPr>
          </a:p>
          <a:p>
            <a:pPr marL="342900" indent="-342900">
              <a:buFont typeface="Arial" panose="020B0604020202020204" pitchFamily="34" charset="0"/>
              <a:buChar char="•"/>
            </a:pPr>
            <a:r>
              <a:rPr lang="en-US" sz="1800" dirty="0" smtClean="0">
                <a:latin typeface="+mn-lt"/>
              </a:rPr>
              <a:t>the </a:t>
            </a:r>
            <a:r>
              <a:rPr lang="en-US" sz="1800" dirty="0">
                <a:latin typeface="+mn-lt"/>
              </a:rPr>
              <a:t>circumstances in which the request for a plan may be denied and that written reasons must be provided, </a:t>
            </a:r>
            <a:r>
              <a:rPr lang="en-US" sz="1800" dirty="0" smtClean="0">
                <a:latin typeface="+mn-lt"/>
              </a:rPr>
              <a:t>and</a:t>
            </a:r>
          </a:p>
          <a:p>
            <a:pPr marL="342900" indent="-342900">
              <a:buFont typeface="Arial" panose="020B0604020202020204" pitchFamily="34" charset="0"/>
              <a:buChar char="•"/>
            </a:pPr>
            <a:r>
              <a:rPr lang="en-US" sz="1800" dirty="0">
                <a:latin typeface="+mn-lt"/>
              </a:rPr>
              <a:t>t</a:t>
            </a:r>
            <a:r>
              <a:rPr lang="en-US" sz="1800" dirty="0" smtClean="0">
                <a:latin typeface="+mn-lt"/>
              </a:rPr>
              <a:t>hat </a:t>
            </a:r>
            <a:r>
              <a:rPr lang="en-US" sz="1800" dirty="0">
                <a:latin typeface="+mn-lt"/>
              </a:rPr>
              <a:t>the employee’s personal information and personal health information will be appropriately protected at all times and the steps taken to protect it. </a:t>
            </a:r>
          </a:p>
          <a:p>
            <a:pPr marL="457200" indent="-457200">
              <a:buFont typeface="Arial" panose="020B0604020202020204" pitchFamily="34" charset="0"/>
              <a:buChar char="•"/>
            </a:pPr>
            <a:endParaRPr lang="en-US" sz="2000" dirty="0"/>
          </a:p>
        </p:txBody>
      </p:sp>
      <p:sp>
        <p:nvSpPr>
          <p:cNvPr id="3" name="Text Placeholder 2"/>
          <p:cNvSpPr>
            <a:spLocks noGrp="1"/>
          </p:cNvSpPr>
          <p:nvPr>
            <p:ph type="body" sz="quarter" idx="14"/>
          </p:nvPr>
        </p:nvSpPr>
        <p:spPr/>
        <p:txBody>
          <a:bodyPr/>
          <a:lstStyle/>
          <a:p>
            <a:r>
              <a:rPr lang="en-US" sz="2800" dirty="0" smtClean="0"/>
              <a:t>Employment Standard – Reasonable Accommodation Required</a:t>
            </a:r>
            <a:endParaRPr lang="en-CA" sz="2800" dirty="0"/>
          </a:p>
        </p:txBody>
      </p:sp>
    </p:spTree>
    <p:extLst>
      <p:ext uri="{BB962C8B-B14F-4D97-AF65-F5344CB8AC3E}">
        <p14:creationId xmlns:p14="http://schemas.microsoft.com/office/powerpoint/2010/main" val="143847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a:defRPr/>
            </a:pPr>
            <a:r>
              <a:rPr lang="en-US" sz="3200" b="1" dirty="0" smtClean="0">
                <a:solidFill>
                  <a:schemeClr val="accent1"/>
                </a:solidFill>
              </a:rPr>
              <a:t>Module 1: Introduction and Legal Framework</a:t>
            </a:r>
            <a:endParaRPr lang="en-US" sz="3200" b="1" dirty="0" smtClean="0"/>
          </a:p>
          <a:p>
            <a:pPr marL="457200" indent="-457200">
              <a:buFont typeface="Arial" panose="020B0604020202020204" pitchFamily="34" charset="0"/>
              <a:buChar char="•"/>
              <a:defRPr/>
            </a:pPr>
            <a:r>
              <a:rPr lang="en-US" dirty="0" smtClean="0"/>
              <a:t>Purpose of the Training</a:t>
            </a:r>
          </a:p>
          <a:p>
            <a:pPr marL="457200" indent="-457200">
              <a:buFont typeface="Arial" panose="020B0604020202020204" pitchFamily="34" charset="0"/>
              <a:buChar char="•"/>
              <a:defRPr/>
            </a:pPr>
            <a:r>
              <a:rPr lang="en-US" dirty="0" smtClean="0"/>
              <a:t>Overview of Disability in Canada</a:t>
            </a:r>
          </a:p>
          <a:p>
            <a:pPr marL="457200" indent="-457200">
              <a:buFont typeface="Arial" panose="020B0604020202020204" pitchFamily="34" charset="0"/>
              <a:buChar char="•"/>
              <a:defRPr/>
            </a:pPr>
            <a:r>
              <a:rPr lang="en-US" dirty="0" smtClean="0"/>
              <a:t>Legal Framework – The Accessibility for Manitobans Act and related Standards, and The Human Rights Code and related legal principles</a:t>
            </a:r>
          </a:p>
        </p:txBody>
      </p:sp>
      <p:sp>
        <p:nvSpPr>
          <p:cNvPr id="5" name="Text Placeholder 4"/>
          <p:cNvSpPr>
            <a:spLocks noGrp="1"/>
          </p:cNvSpPr>
          <p:nvPr>
            <p:ph type="body" sz="quarter" idx="14"/>
          </p:nvPr>
        </p:nvSpPr>
        <p:spPr/>
        <p:txBody>
          <a:bodyPr/>
          <a:lstStyle/>
          <a:p>
            <a:r>
              <a:rPr lang="en-US" dirty="0" smtClean="0"/>
              <a:t>AGENDA</a:t>
            </a:r>
            <a:endParaRPr lang="en-CA" dirty="0"/>
          </a:p>
        </p:txBody>
      </p:sp>
    </p:spTree>
    <p:extLst>
      <p:ext uri="{BB962C8B-B14F-4D97-AF65-F5344CB8AC3E}">
        <p14:creationId xmlns:p14="http://schemas.microsoft.com/office/powerpoint/2010/main" val="4223877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000" b="1" dirty="0">
                <a:latin typeface="+mn-lt"/>
              </a:rPr>
              <a:t>Return to Work Policy</a:t>
            </a:r>
          </a:p>
          <a:p>
            <a:r>
              <a:rPr lang="en-US" sz="2000" dirty="0">
                <a:latin typeface="+mn-lt"/>
              </a:rPr>
              <a:t>A return to work policy that includes details about the accommodation process followed when an employee who has been absent due to a disability is also </a:t>
            </a:r>
            <a:r>
              <a:rPr lang="en-US" sz="2000" dirty="0" smtClean="0">
                <a:latin typeface="+mn-lt"/>
              </a:rPr>
              <a:t>required (details included in Workplace Accommodation Policy)</a:t>
            </a:r>
            <a:endParaRPr lang="en-US" sz="2000" dirty="0">
              <a:latin typeface="+mn-lt"/>
            </a:endParaRPr>
          </a:p>
          <a:p>
            <a:r>
              <a:rPr lang="en-US" sz="2000" dirty="0">
                <a:latin typeface="+mn-lt"/>
              </a:rPr>
              <a:t> </a:t>
            </a:r>
          </a:p>
          <a:p>
            <a:r>
              <a:rPr lang="en-US" sz="2000" b="1" dirty="0">
                <a:latin typeface="+mn-lt"/>
              </a:rPr>
              <a:t>Individualized Accommodation Plans</a:t>
            </a:r>
          </a:p>
          <a:p>
            <a:pPr marL="342900" indent="-342900">
              <a:buFont typeface="Arial" panose="020B0604020202020204" pitchFamily="34" charset="0"/>
              <a:buChar char="•"/>
            </a:pPr>
            <a:r>
              <a:rPr lang="en-US" sz="2000" dirty="0">
                <a:latin typeface="+mn-lt"/>
              </a:rPr>
              <a:t>Individualized accommodation plans must be provided on request to employees who are temporarily or permanently disabled by </a:t>
            </a:r>
            <a:r>
              <a:rPr lang="en-US" sz="2000" dirty="0" smtClean="0">
                <a:latin typeface="+mn-lt"/>
              </a:rPr>
              <a:t>barriers including </a:t>
            </a:r>
            <a:r>
              <a:rPr lang="en-US" sz="2000" dirty="0">
                <a:latin typeface="+mn-lt"/>
              </a:rPr>
              <a:t>any required accessible formats and communication supports, emergency response information, and details of any other reasonable accommodation including its manner and timing. </a:t>
            </a:r>
          </a:p>
          <a:p>
            <a:pPr marL="342900" indent="-342900">
              <a:buFont typeface="Arial" panose="020B0604020202020204" pitchFamily="34" charset="0"/>
              <a:buChar char="•"/>
            </a:pPr>
            <a:r>
              <a:rPr lang="en-US" sz="2000" dirty="0" smtClean="0">
                <a:latin typeface="+mn-lt"/>
              </a:rPr>
              <a:t>The </a:t>
            </a:r>
            <a:r>
              <a:rPr lang="en-US" sz="2000" dirty="0">
                <a:latin typeface="+mn-lt"/>
              </a:rPr>
              <a:t>plan must be reviewed and updated as needed when the workplace is modified or relocated, employee responsibilities change, or other changes impact the accommodation required.</a:t>
            </a:r>
          </a:p>
          <a:p>
            <a:r>
              <a:rPr lang="en-US" sz="2000" dirty="0"/>
              <a:t> </a:t>
            </a:r>
          </a:p>
          <a:p>
            <a:pPr marL="457200" indent="-457200">
              <a:buFont typeface="Arial" panose="020B0604020202020204" pitchFamily="34" charset="0"/>
              <a:buChar char="•"/>
            </a:pPr>
            <a:endParaRPr lang="en-US" sz="2000" dirty="0"/>
          </a:p>
        </p:txBody>
      </p:sp>
      <p:sp>
        <p:nvSpPr>
          <p:cNvPr id="3" name="Text Placeholder 2"/>
          <p:cNvSpPr>
            <a:spLocks noGrp="1"/>
          </p:cNvSpPr>
          <p:nvPr>
            <p:ph type="body" sz="quarter" idx="14"/>
          </p:nvPr>
        </p:nvSpPr>
        <p:spPr/>
        <p:txBody>
          <a:bodyPr/>
          <a:lstStyle/>
          <a:p>
            <a:r>
              <a:rPr lang="en-US" sz="2800" dirty="0" smtClean="0"/>
              <a:t>Employment Standard – Reasonable Accommodation Required</a:t>
            </a:r>
            <a:endParaRPr lang="en-CA" sz="2800" dirty="0"/>
          </a:p>
        </p:txBody>
      </p:sp>
    </p:spTree>
    <p:extLst>
      <p:ext uri="{BB962C8B-B14F-4D97-AF65-F5344CB8AC3E}">
        <p14:creationId xmlns:p14="http://schemas.microsoft.com/office/powerpoint/2010/main" val="1216402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400" b="1" dirty="0" smtClean="0">
                <a:latin typeface="+mn-lt"/>
              </a:rPr>
              <a:t>Employee cooperation</a:t>
            </a:r>
          </a:p>
          <a:p>
            <a:r>
              <a:rPr lang="en-US" sz="2400" dirty="0" smtClean="0">
                <a:latin typeface="+mn-lt"/>
              </a:rPr>
              <a:t>An </a:t>
            </a:r>
            <a:r>
              <a:rPr lang="en-US" sz="2400" dirty="0">
                <a:latin typeface="+mn-lt"/>
              </a:rPr>
              <a:t>employee is required to cooperate in the establishment and creation of the accommodation plan including </a:t>
            </a:r>
            <a:r>
              <a:rPr lang="en-US" sz="2400" dirty="0" smtClean="0">
                <a:latin typeface="+mn-lt"/>
              </a:rPr>
              <a:t>by:</a:t>
            </a:r>
          </a:p>
          <a:p>
            <a:pPr marL="342900" indent="-342900">
              <a:buFont typeface="Arial" panose="020B0604020202020204" pitchFamily="34" charset="0"/>
              <a:buChar char="•"/>
            </a:pPr>
            <a:r>
              <a:rPr lang="en-US" sz="2400" dirty="0" smtClean="0">
                <a:latin typeface="+mn-lt"/>
              </a:rPr>
              <a:t>providing </a:t>
            </a:r>
            <a:r>
              <a:rPr lang="en-US" sz="2400" dirty="0">
                <a:latin typeface="+mn-lt"/>
              </a:rPr>
              <a:t>necessary information including medical or other expert reports, </a:t>
            </a:r>
            <a:endParaRPr lang="en-US" sz="2400" dirty="0" smtClean="0">
              <a:latin typeface="+mn-lt"/>
            </a:endParaRPr>
          </a:p>
          <a:p>
            <a:pPr marL="342900" indent="-342900">
              <a:buFont typeface="Arial" panose="020B0604020202020204" pitchFamily="34" charset="0"/>
              <a:buChar char="•"/>
            </a:pPr>
            <a:r>
              <a:rPr lang="en-US" sz="2400" dirty="0" smtClean="0">
                <a:latin typeface="+mn-lt"/>
              </a:rPr>
              <a:t>comply with and </a:t>
            </a:r>
            <a:r>
              <a:rPr lang="en-US" sz="2400" dirty="0">
                <a:latin typeface="+mn-lt"/>
              </a:rPr>
              <a:t>perform their work in accordance with the plan, </a:t>
            </a:r>
            <a:endParaRPr lang="en-US" sz="2400" dirty="0" smtClean="0">
              <a:latin typeface="+mn-lt"/>
            </a:endParaRPr>
          </a:p>
          <a:p>
            <a:pPr marL="342900" indent="-342900">
              <a:buFont typeface="Arial" panose="020B0604020202020204" pitchFamily="34" charset="0"/>
              <a:buChar char="•"/>
            </a:pPr>
            <a:r>
              <a:rPr lang="en-US" sz="2400" dirty="0" smtClean="0">
                <a:latin typeface="+mn-lt"/>
              </a:rPr>
              <a:t>provide </a:t>
            </a:r>
            <a:r>
              <a:rPr lang="en-US" sz="2400" dirty="0">
                <a:latin typeface="+mn-lt"/>
              </a:rPr>
              <a:t>feedback to the employer including advising if the plan needs to be modified or is no longer required, and </a:t>
            </a:r>
            <a:endParaRPr lang="en-US" sz="2400" dirty="0" smtClean="0">
              <a:latin typeface="+mn-lt"/>
            </a:endParaRPr>
          </a:p>
          <a:p>
            <a:pPr marL="342900" indent="-342900">
              <a:buFont typeface="Arial" panose="020B0604020202020204" pitchFamily="34" charset="0"/>
              <a:buChar char="•"/>
            </a:pPr>
            <a:r>
              <a:rPr lang="en-US" sz="2400" dirty="0" smtClean="0">
                <a:latin typeface="+mn-lt"/>
              </a:rPr>
              <a:t>participate </a:t>
            </a:r>
            <a:r>
              <a:rPr lang="en-US" sz="2400" dirty="0">
                <a:latin typeface="+mn-lt"/>
              </a:rPr>
              <a:t>in any necessary evaluation to determine their accommodation needs.</a:t>
            </a:r>
          </a:p>
          <a:p>
            <a:endParaRPr lang="en-US" sz="2000" b="1" dirty="0" smtClean="0">
              <a:latin typeface="+mn-lt"/>
            </a:endParaRPr>
          </a:p>
          <a:p>
            <a:endParaRPr lang="en-US" sz="2000" dirty="0"/>
          </a:p>
        </p:txBody>
      </p:sp>
      <p:sp>
        <p:nvSpPr>
          <p:cNvPr id="3" name="Text Placeholder 2"/>
          <p:cNvSpPr>
            <a:spLocks noGrp="1"/>
          </p:cNvSpPr>
          <p:nvPr>
            <p:ph type="body" sz="quarter" idx="14"/>
          </p:nvPr>
        </p:nvSpPr>
        <p:spPr/>
        <p:txBody>
          <a:bodyPr/>
          <a:lstStyle/>
          <a:p>
            <a:r>
              <a:rPr lang="en-US" sz="2800" dirty="0" smtClean="0"/>
              <a:t>Employment Standard – Reasonable Accommodation Required</a:t>
            </a:r>
            <a:endParaRPr lang="en-CA" sz="2800" dirty="0"/>
          </a:p>
        </p:txBody>
      </p:sp>
    </p:spTree>
    <p:extLst>
      <p:ext uri="{BB962C8B-B14F-4D97-AF65-F5344CB8AC3E}">
        <p14:creationId xmlns:p14="http://schemas.microsoft.com/office/powerpoint/2010/main" val="941087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400" b="1" dirty="0" smtClean="0">
                <a:latin typeface="+mn-lt"/>
              </a:rPr>
              <a:t>Communication </a:t>
            </a:r>
            <a:r>
              <a:rPr lang="en-US" sz="2400" b="1" dirty="0">
                <a:latin typeface="+mn-lt"/>
              </a:rPr>
              <a:t>of </a:t>
            </a:r>
            <a:r>
              <a:rPr lang="en-US" sz="2400" b="1" dirty="0" smtClean="0">
                <a:latin typeface="+mn-lt"/>
              </a:rPr>
              <a:t>information </a:t>
            </a:r>
            <a:endParaRPr lang="en-US" sz="2400" b="1" dirty="0">
              <a:latin typeface="+mn-lt"/>
            </a:endParaRPr>
          </a:p>
          <a:p>
            <a:r>
              <a:rPr lang="en-US" sz="2000" dirty="0">
                <a:latin typeface="+mn-lt"/>
              </a:rPr>
              <a:t>On request of the </a:t>
            </a:r>
            <a:r>
              <a:rPr lang="en-US" sz="2000" dirty="0" smtClean="0">
                <a:latin typeface="+mn-lt"/>
              </a:rPr>
              <a:t>employee, </a:t>
            </a:r>
            <a:r>
              <a:rPr lang="en-US" sz="2000" dirty="0">
                <a:latin typeface="+mn-lt"/>
              </a:rPr>
              <a:t>an employer must consult with the employee to identify accessible formats or needed communication supports, and ensure that the accessible formats or supports are used when providing information to the employee. </a:t>
            </a:r>
            <a:endParaRPr lang="en-US" sz="2000" b="1" dirty="0" smtClean="0">
              <a:latin typeface="+mn-lt"/>
            </a:endParaRPr>
          </a:p>
          <a:p>
            <a:r>
              <a:rPr lang="en-US" sz="2400" b="1" dirty="0" smtClean="0">
                <a:latin typeface="+mn-lt"/>
              </a:rPr>
              <a:t>Keep </a:t>
            </a:r>
            <a:r>
              <a:rPr lang="en-US" sz="2400" b="1" dirty="0">
                <a:latin typeface="+mn-lt"/>
              </a:rPr>
              <a:t>employees informed </a:t>
            </a:r>
          </a:p>
          <a:p>
            <a:r>
              <a:rPr lang="en-US" sz="2000" dirty="0">
                <a:latin typeface="+mn-lt"/>
              </a:rPr>
              <a:t>Each employee must be provided with information about the employer’s accommodation </a:t>
            </a:r>
            <a:r>
              <a:rPr lang="en-US" sz="2000" dirty="0" smtClean="0">
                <a:latin typeface="+mn-lt"/>
              </a:rPr>
              <a:t>measures, </a:t>
            </a:r>
            <a:r>
              <a:rPr lang="en-US" sz="2000" dirty="0">
                <a:latin typeface="+mn-lt"/>
              </a:rPr>
              <a:t>policies, and practices, and any changes to them</a:t>
            </a:r>
            <a:r>
              <a:rPr lang="en-US" sz="2000" dirty="0" smtClean="0">
                <a:latin typeface="+mn-lt"/>
              </a:rPr>
              <a:t>.</a:t>
            </a:r>
            <a:endParaRPr lang="en-US" sz="2000" b="1" dirty="0">
              <a:latin typeface="+mn-lt"/>
            </a:endParaRPr>
          </a:p>
          <a:p>
            <a:r>
              <a:rPr lang="en-US" sz="2400" b="1" dirty="0" smtClean="0">
                <a:latin typeface="+mn-lt"/>
              </a:rPr>
              <a:t>Privacy </a:t>
            </a:r>
            <a:r>
              <a:rPr lang="en-US" sz="2400" b="1" dirty="0">
                <a:latin typeface="+mn-lt"/>
              </a:rPr>
              <a:t>Obligations</a:t>
            </a:r>
          </a:p>
          <a:p>
            <a:r>
              <a:rPr lang="en-US" sz="2000" dirty="0" smtClean="0">
                <a:latin typeface="+mn-lt"/>
              </a:rPr>
              <a:t>In addition to existing FIPPA and PHIA requirements, the </a:t>
            </a:r>
            <a:r>
              <a:rPr lang="en-US" sz="2000" dirty="0">
                <a:latin typeface="+mn-lt"/>
              </a:rPr>
              <a:t>University must protect the privacy and confidentiality of the personal information and personal health information provided by employees who require accommodation, and may only collect, use, and disclose information as required by law, unless disclosure is consented to by the employee. </a:t>
            </a:r>
          </a:p>
          <a:p>
            <a:r>
              <a:rPr lang="en-US" sz="2000" dirty="0">
                <a:latin typeface="+mn-lt"/>
              </a:rPr>
              <a:t> </a:t>
            </a:r>
            <a:endParaRPr lang="en-US" sz="2000" dirty="0"/>
          </a:p>
        </p:txBody>
      </p:sp>
      <p:sp>
        <p:nvSpPr>
          <p:cNvPr id="3" name="Text Placeholder 2"/>
          <p:cNvSpPr>
            <a:spLocks noGrp="1"/>
          </p:cNvSpPr>
          <p:nvPr>
            <p:ph type="body" sz="quarter" idx="14"/>
          </p:nvPr>
        </p:nvSpPr>
        <p:spPr/>
        <p:txBody>
          <a:bodyPr/>
          <a:lstStyle/>
          <a:p>
            <a:r>
              <a:rPr lang="en-US" sz="2800" dirty="0" smtClean="0"/>
              <a:t>Employment Standard – Reasonable Accommodation</a:t>
            </a:r>
            <a:endParaRPr lang="en-CA" sz="2800" dirty="0"/>
          </a:p>
        </p:txBody>
      </p:sp>
    </p:spTree>
    <p:extLst>
      <p:ext uri="{BB962C8B-B14F-4D97-AF65-F5344CB8AC3E}">
        <p14:creationId xmlns:p14="http://schemas.microsoft.com/office/powerpoint/2010/main" val="1262548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eaLnBrk="0" fontAlgn="base" hangingPunct="0">
              <a:spcBef>
                <a:spcPts val="0"/>
              </a:spcBef>
            </a:pPr>
            <a:r>
              <a:rPr lang="en-US" sz="2000" i="1" dirty="0">
                <a:latin typeface="+mn-lt"/>
              </a:rPr>
              <a:t>The Human Rights Code</a:t>
            </a:r>
            <a:r>
              <a:rPr lang="en-US" sz="2000" dirty="0">
                <a:latin typeface="+mn-lt"/>
              </a:rPr>
              <a:t> </a:t>
            </a:r>
            <a:r>
              <a:rPr lang="en-US" sz="2000" dirty="0" smtClean="0">
                <a:latin typeface="+mn-lt"/>
              </a:rPr>
              <a:t>(the “Code”) prohibits </a:t>
            </a:r>
            <a:r>
              <a:rPr lang="en-US" sz="2000" b="1" dirty="0">
                <a:latin typeface="+mn-lt"/>
              </a:rPr>
              <a:t>discrimination</a:t>
            </a:r>
            <a:r>
              <a:rPr lang="en-US" sz="2000" dirty="0">
                <a:latin typeface="+mn-lt"/>
              </a:rPr>
              <a:t> and </a:t>
            </a:r>
            <a:r>
              <a:rPr lang="en-US" sz="2000" b="1" dirty="0">
                <a:latin typeface="+mn-lt"/>
              </a:rPr>
              <a:t>harassment</a:t>
            </a:r>
            <a:r>
              <a:rPr lang="en-US" sz="2000" dirty="0">
                <a:latin typeface="+mn-lt"/>
              </a:rPr>
              <a:t> based on the protected characteristics outlined in the </a:t>
            </a:r>
            <a:r>
              <a:rPr lang="en-US" sz="2000" dirty="0" smtClean="0">
                <a:latin typeface="+mn-lt"/>
              </a:rPr>
              <a:t>Code, including </a:t>
            </a:r>
            <a:r>
              <a:rPr lang="en-US" sz="2000" dirty="0">
                <a:latin typeface="+mn-lt"/>
              </a:rPr>
              <a:t>physical or mental disability or related characteristics or circumstances, including reliance on a service animal, a wheelchair, or any other remedial appliance or </a:t>
            </a:r>
            <a:r>
              <a:rPr lang="en-US" sz="2000" dirty="0" smtClean="0">
                <a:latin typeface="+mn-lt"/>
              </a:rPr>
              <a:t>device. </a:t>
            </a:r>
          </a:p>
          <a:p>
            <a:pPr eaLnBrk="0" fontAlgn="base" hangingPunct="0">
              <a:spcBef>
                <a:spcPts val="0"/>
              </a:spcBef>
            </a:pPr>
            <a:endParaRPr lang="en-US" sz="2000" dirty="0" smtClean="0">
              <a:latin typeface="+mn-lt"/>
            </a:endParaRPr>
          </a:p>
          <a:p>
            <a:pPr eaLnBrk="0" fontAlgn="base" hangingPunct="0">
              <a:spcBef>
                <a:spcPts val="0"/>
              </a:spcBef>
            </a:pPr>
            <a:r>
              <a:rPr lang="en-US" sz="2000" dirty="0" smtClean="0">
                <a:latin typeface="+mn-lt"/>
              </a:rPr>
              <a:t>The Code also prohibits </a:t>
            </a:r>
            <a:r>
              <a:rPr lang="en-US" sz="2000" b="1" dirty="0" smtClean="0">
                <a:latin typeface="+mn-lt"/>
              </a:rPr>
              <a:t>reprisal</a:t>
            </a:r>
            <a:r>
              <a:rPr lang="en-US" sz="2000" dirty="0" smtClean="0">
                <a:latin typeface="+mn-lt"/>
              </a:rPr>
              <a:t> (retaliation) against someone on the grounds that they have or may file a complaint or make a disclosure under the Code, or otherwise participate in a related process.</a:t>
            </a:r>
          </a:p>
          <a:p>
            <a:pPr eaLnBrk="0" fontAlgn="base" hangingPunct="0">
              <a:spcBef>
                <a:spcPts val="0"/>
              </a:spcBef>
            </a:pPr>
            <a:endParaRPr lang="en-US" sz="2000" dirty="0" smtClean="0">
              <a:latin typeface="+mn-lt"/>
            </a:endParaRPr>
          </a:p>
          <a:p>
            <a:pPr eaLnBrk="0" fontAlgn="base" hangingPunct="0">
              <a:spcBef>
                <a:spcPts val="0"/>
              </a:spcBef>
            </a:pPr>
            <a:r>
              <a:rPr lang="en-US" sz="2000" dirty="0">
                <a:latin typeface="+mn-lt"/>
              </a:rPr>
              <a:t>The Manitoba Human Rights Commission is the government body responsible for enforcement of the </a:t>
            </a:r>
            <a:r>
              <a:rPr lang="en-US" sz="2000" dirty="0" smtClean="0">
                <a:latin typeface="+mn-lt"/>
              </a:rPr>
              <a:t>Code. If a complaint is filed and not resolved in mediation, it is investigated by the Commission. After investigation,  a recommendation is made to the MHRC Board of Commissioners as to breach. If a recommendation that a breach occurred is accepted by the Board, it is referred to a public adjudication that can result in significant monetary damages and other relief. </a:t>
            </a:r>
            <a:endParaRPr lang="en-US" sz="2000" dirty="0">
              <a:latin typeface="+mn-lt"/>
            </a:endParaRPr>
          </a:p>
          <a:p>
            <a:pPr eaLnBrk="0" fontAlgn="base" hangingPunct="0"/>
            <a:endParaRPr lang="en-US" sz="2000" dirty="0"/>
          </a:p>
          <a:p>
            <a:pPr eaLnBrk="0" fontAlgn="base" hangingPunct="0"/>
            <a:r>
              <a:rPr lang="en-US" sz="2000" dirty="0" smtClean="0"/>
              <a:t> </a:t>
            </a:r>
          </a:p>
          <a:p>
            <a:r>
              <a:rPr lang="en-US" sz="2000" i="1" dirty="0"/>
              <a:t> </a:t>
            </a:r>
            <a:endParaRPr lang="en-US" sz="2000" dirty="0"/>
          </a:p>
          <a:p>
            <a:endParaRPr lang="en-US" sz="2000" dirty="0"/>
          </a:p>
        </p:txBody>
      </p:sp>
      <p:sp>
        <p:nvSpPr>
          <p:cNvPr id="3" name="Text Placeholder 2"/>
          <p:cNvSpPr>
            <a:spLocks noGrp="1"/>
          </p:cNvSpPr>
          <p:nvPr>
            <p:ph type="body" sz="quarter" idx="14"/>
          </p:nvPr>
        </p:nvSpPr>
        <p:spPr/>
        <p:txBody>
          <a:bodyPr/>
          <a:lstStyle/>
          <a:p>
            <a:r>
              <a:rPr lang="en-US" dirty="0" smtClean="0"/>
              <a:t>The Human Rights Code - overview</a:t>
            </a:r>
            <a:endParaRPr lang="en-CA" dirty="0"/>
          </a:p>
        </p:txBody>
      </p:sp>
    </p:spTree>
    <p:extLst>
      <p:ext uri="{BB962C8B-B14F-4D97-AF65-F5344CB8AC3E}">
        <p14:creationId xmlns:p14="http://schemas.microsoft.com/office/powerpoint/2010/main" val="372628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eaLnBrk="0" fontAlgn="base" hangingPunct="0"/>
            <a:r>
              <a:rPr lang="en-US" sz="2000" dirty="0" smtClean="0">
                <a:latin typeface="+mn-lt"/>
              </a:rPr>
              <a:t>The </a:t>
            </a:r>
            <a:r>
              <a:rPr lang="en-US" sz="2000" dirty="0">
                <a:latin typeface="+mn-lt"/>
              </a:rPr>
              <a:t>Code applies to employment, </a:t>
            </a:r>
            <a:r>
              <a:rPr lang="en-US" sz="2000" dirty="0" smtClean="0">
                <a:latin typeface="+mn-lt"/>
              </a:rPr>
              <a:t>services (Universities</a:t>
            </a:r>
            <a:r>
              <a:rPr lang="en-US" sz="2000" dirty="0">
                <a:latin typeface="+mn-lt"/>
              </a:rPr>
              <a:t>), housing, contracts, </a:t>
            </a:r>
            <a:r>
              <a:rPr lang="en-US" sz="2000" dirty="0" smtClean="0">
                <a:latin typeface="+mn-lt"/>
              </a:rPr>
              <a:t>and signs/statements</a:t>
            </a:r>
            <a:r>
              <a:rPr lang="en-US" sz="2000" dirty="0">
                <a:latin typeface="+mn-lt"/>
              </a:rPr>
              <a:t>. </a:t>
            </a:r>
            <a:r>
              <a:rPr lang="en-US" sz="2000" dirty="0" smtClean="0">
                <a:latin typeface="+mn-lt"/>
              </a:rPr>
              <a:t> </a:t>
            </a:r>
            <a:endParaRPr lang="en-US" sz="2000" dirty="0">
              <a:latin typeface="+mn-lt"/>
            </a:endParaRPr>
          </a:p>
          <a:p>
            <a:pPr eaLnBrk="0" fontAlgn="base" hangingPunct="0"/>
            <a:r>
              <a:rPr lang="en-US" sz="2000" dirty="0" smtClean="0">
                <a:latin typeface="+mn-lt"/>
              </a:rPr>
              <a:t> </a:t>
            </a:r>
          </a:p>
          <a:p>
            <a:pPr eaLnBrk="0" fontAlgn="base" hangingPunct="0"/>
            <a:r>
              <a:rPr lang="en-US" sz="2000" dirty="0" smtClean="0">
                <a:latin typeface="+mn-lt"/>
              </a:rPr>
              <a:t>Employment is broadly defined - actual </a:t>
            </a:r>
            <a:r>
              <a:rPr lang="en-US" sz="2000" dirty="0">
                <a:latin typeface="+mn-lt"/>
              </a:rPr>
              <a:t>or potential, full-time or part time, permanent, seasonal or casual, and paid or unpaid; or work performed </a:t>
            </a:r>
            <a:r>
              <a:rPr lang="en-US" sz="2000" dirty="0" smtClean="0">
                <a:latin typeface="+mn-lt"/>
              </a:rPr>
              <a:t>under </a:t>
            </a:r>
            <a:r>
              <a:rPr lang="en-US" sz="2000" dirty="0">
                <a:latin typeface="+mn-lt"/>
              </a:rPr>
              <a:t>contract with the worker or another </a:t>
            </a:r>
            <a:r>
              <a:rPr lang="en-US" sz="2000" dirty="0" smtClean="0">
                <a:latin typeface="+mn-lt"/>
              </a:rPr>
              <a:t>person/company. </a:t>
            </a:r>
          </a:p>
          <a:p>
            <a:endParaRPr lang="en-US" sz="2000" dirty="0" smtClean="0">
              <a:latin typeface="+mn-lt"/>
            </a:endParaRPr>
          </a:p>
          <a:p>
            <a:r>
              <a:rPr lang="en-US" sz="2000" dirty="0" smtClean="0">
                <a:latin typeface="+mn-lt"/>
              </a:rPr>
              <a:t>The </a:t>
            </a:r>
            <a:r>
              <a:rPr lang="en-US" sz="2000" dirty="0">
                <a:latin typeface="+mn-lt"/>
              </a:rPr>
              <a:t>Code also applies to pre-employment inquiries, which includes the recruitment and selection process, and any aspect of employment including</a:t>
            </a:r>
            <a:r>
              <a:rPr lang="en-US" sz="2000" dirty="0" smtClean="0">
                <a:latin typeface="+mn-lt"/>
              </a:rPr>
              <a:t>:</a:t>
            </a:r>
            <a:endParaRPr lang="en-US" sz="2000" dirty="0">
              <a:latin typeface="+mn-lt"/>
            </a:endParaRPr>
          </a:p>
          <a:p>
            <a:pPr marL="342900" indent="-342900">
              <a:lnSpc>
                <a:spcPct val="150000"/>
              </a:lnSpc>
              <a:spcBef>
                <a:spcPts val="0"/>
              </a:spcBef>
              <a:buFont typeface="Arial" panose="020B0604020202020204" pitchFamily="34" charset="0"/>
              <a:buChar char="•"/>
            </a:pPr>
            <a:r>
              <a:rPr lang="en-US" sz="2000" dirty="0">
                <a:latin typeface="+mn-lt"/>
              </a:rPr>
              <a:t>the opportunity to participate (or to continue to participate) in employment; </a:t>
            </a:r>
          </a:p>
          <a:p>
            <a:pPr marL="342900" indent="-342900">
              <a:spcBef>
                <a:spcPts val="0"/>
              </a:spcBef>
              <a:buFont typeface="Arial" panose="020B0604020202020204" pitchFamily="34" charset="0"/>
              <a:buChar char="•"/>
            </a:pPr>
            <a:r>
              <a:rPr lang="en-US" sz="2000" dirty="0">
                <a:latin typeface="+mn-lt"/>
              </a:rPr>
              <a:t>the customs, practices and conditions of employment; </a:t>
            </a:r>
          </a:p>
          <a:p>
            <a:pPr marL="342900" indent="-342900">
              <a:spcBef>
                <a:spcPts val="0"/>
              </a:spcBef>
              <a:buFont typeface="Arial" panose="020B0604020202020204" pitchFamily="34" charset="0"/>
              <a:buChar char="•"/>
            </a:pPr>
            <a:r>
              <a:rPr lang="en-US" sz="2000" dirty="0">
                <a:latin typeface="+mn-lt"/>
              </a:rPr>
              <a:t>training, </a:t>
            </a:r>
            <a:r>
              <a:rPr lang="en-US" sz="2000" dirty="0" smtClean="0">
                <a:latin typeface="+mn-lt"/>
              </a:rPr>
              <a:t>advancement, promotion, and seniority</a:t>
            </a:r>
            <a:r>
              <a:rPr lang="en-US" sz="2000" dirty="0">
                <a:latin typeface="+mn-lt"/>
              </a:rPr>
              <a:t>; </a:t>
            </a:r>
          </a:p>
          <a:p>
            <a:pPr marL="342900" indent="-342900">
              <a:spcBef>
                <a:spcPts val="0"/>
              </a:spcBef>
              <a:buFont typeface="Arial" panose="020B0604020202020204" pitchFamily="34" charset="0"/>
              <a:buChar char="•"/>
            </a:pPr>
            <a:r>
              <a:rPr lang="en-US" sz="2000" dirty="0">
                <a:latin typeface="+mn-lt"/>
              </a:rPr>
              <a:t>remuneration (salary, vacation pay, and benefits); and</a:t>
            </a:r>
          </a:p>
          <a:p>
            <a:pPr marL="342900" indent="-342900">
              <a:spcBef>
                <a:spcPts val="0"/>
              </a:spcBef>
              <a:buFont typeface="Arial" panose="020B0604020202020204" pitchFamily="34" charset="0"/>
              <a:buChar char="•"/>
            </a:pPr>
            <a:r>
              <a:rPr lang="en-US" sz="2000" dirty="0">
                <a:latin typeface="+mn-lt"/>
              </a:rPr>
              <a:t>any other benefit, term or condition of employment.</a:t>
            </a:r>
          </a:p>
          <a:p>
            <a:pPr eaLnBrk="0" fontAlgn="base" hangingPunct="0"/>
            <a:endParaRPr lang="en-US" sz="2000" dirty="0">
              <a:latin typeface="+mn-lt"/>
            </a:endParaRPr>
          </a:p>
          <a:p>
            <a:pPr eaLnBrk="0" fontAlgn="base" hangingPunct="0"/>
            <a:endParaRPr lang="en-US" sz="2000" dirty="0"/>
          </a:p>
          <a:p>
            <a:pPr eaLnBrk="0" fontAlgn="base" hangingPunct="0"/>
            <a:r>
              <a:rPr lang="en-US" sz="2000" dirty="0" smtClean="0"/>
              <a:t> </a:t>
            </a:r>
          </a:p>
          <a:p>
            <a:r>
              <a:rPr lang="en-US" sz="2000" i="1" dirty="0"/>
              <a:t> </a:t>
            </a:r>
            <a:endParaRPr lang="en-US" sz="2000" dirty="0"/>
          </a:p>
          <a:p>
            <a:endParaRPr lang="en-US" sz="2000" dirty="0"/>
          </a:p>
        </p:txBody>
      </p:sp>
      <p:sp>
        <p:nvSpPr>
          <p:cNvPr id="3" name="Text Placeholder 2"/>
          <p:cNvSpPr>
            <a:spLocks noGrp="1"/>
          </p:cNvSpPr>
          <p:nvPr>
            <p:ph type="body" sz="quarter" idx="14"/>
          </p:nvPr>
        </p:nvSpPr>
        <p:spPr/>
        <p:txBody>
          <a:bodyPr/>
          <a:lstStyle/>
          <a:p>
            <a:r>
              <a:rPr lang="en-US" dirty="0" smtClean="0"/>
              <a:t>The Human Rights Code - overview</a:t>
            </a:r>
            <a:endParaRPr lang="en-CA" dirty="0"/>
          </a:p>
        </p:txBody>
      </p:sp>
    </p:spTree>
    <p:extLst>
      <p:ext uri="{BB962C8B-B14F-4D97-AF65-F5344CB8AC3E}">
        <p14:creationId xmlns:p14="http://schemas.microsoft.com/office/powerpoint/2010/main" val="4002510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285750" indent="-285750">
              <a:buFont typeface="Wingdings" panose="05000000000000000000" pitchFamily="2" charset="2"/>
              <a:buChar char="q"/>
              <a:defRPr/>
            </a:pPr>
            <a:r>
              <a:rPr lang="en-US" sz="2400" dirty="0" smtClean="0">
                <a:latin typeface="+mn-lt"/>
              </a:rPr>
              <a:t> Treating </a:t>
            </a:r>
            <a:r>
              <a:rPr lang="en-US" sz="2400" dirty="0">
                <a:latin typeface="+mn-lt"/>
              </a:rPr>
              <a:t>a person or group </a:t>
            </a:r>
            <a:r>
              <a:rPr lang="en-US" sz="2400" b="1" dirty="0">
                <a:latin typeface="+mn-lt"/>
              </a:rPr>
              <a:t>differently without reasonable cause </a:t>
            </a:r>
            <a:r>
              <a:rPr lang="en-US" sz="2400" dirty="0">
                <a:latin typeface="+mn-lt"/>
              </a:rPr>
              <a:t>to their detriment, on the basis of an actual or presumed characteristic (protected characteristic) rather than on the basis of personal merit. (differential treatment</a:t>
            </a:r>
            <a:r>
              <a:rPr lang="en-US" sz="2400" dirty="0" smtClean="0">
                <a:latin typeface="+mn-lt"/>
              </a:rPr>
              <a:t>)</a:t>
            </a:r>
            <a:r>
              <a:rPr lang="en-US" sz="1800" i="1" dirty="0" smtClean="0">
                <a:latin typeface="+mn-lt"/>
              </a:rPr>
              <a:t>.</a:t>
            </a:r>
          </a:p>
          <a:p>
            <a:pPr marL="971550" lvl="1" indent="-285750">
              <a:buFont typeface="Courier New" panose="02070309020205020404" pitchFamily="49" charset="0"/>
              <a:buChar char="o"/>
              <a:defRPr/>
            </a:pPr>
            <a:r>
              <a:rPr lang="en-US" altLang="en-US" sz="2000" dirty="0" smtClean="0">
                <a:latin typeface="+mn-lt"/>
              </a:rPr>
              <a:t>Someone’s </a:t>
            </a:r>
            <a:r>
              <a:rPr lang="en-US" altLang="en-US" sz="2000" dirty="0">
                <a:latin typeface="+mn-lt"/>
              </a:rPr>
              <a:t>protected characteristic cannot be a factor </a:t>
            </a:r>
            <a:r>
              <a:rPr lang="en-US" altLang="en-US" sz="2000" dirty="0" smtClean="0">
                <a:latin typeface="+mn-lt"/>
              </a:rPr>
              <a:t>- even if not the sole factor - in </a:t>
            </a:r>
            <a:r>
              <a:rPr lang="en-US" altLang="en-US" sz="2000" dirty="0">
                <a:latin typeface="+mn-lt"/>
              </a:rPr>
              <a:t>an adverse </a:t>
            </a:r>
            <a:r>
              <a:rPr lang="en-US" altLang="en-US" sz="2000" dirty="0" smtClean="0">
                <a:latin typeface="+mn-lt"/>
              </a:rPr>
              <a:t>decision </a:t>
            </a:r>
          </a:p>
          <a:p>
            <a:pPr marL="971550" lvl="1" indent="-285750">
              <a:buFont typeface="Courier New" panose="02070309020205020404" pitchFamily="49" charset="0"/>
              <a:buChar char="o"/>
              <a:defRPr/>
            </a:pPr>
            <a:r>
              <a:rPr lang="en-US" altLang="en-US" sz="2000" dirty="0" smtClean="0">
                <a:latin typeface="+mn-lt"/>
              </a:rPr>
              <a:t>Cannot </a:t>
            </a:r>
            <a:r>
              <a:rPr lang="en-US" altLang="en-US" sz="2000" dirty="0">
                <a:latin typeface="+mn-lt"/>
              </a:rPr>
              <a:t>ask questions about someone’s protected </a:t>
            </a:r>
            <a:r>
              <a:rPr lang="en-US" altLang="en-US" sz="2000" dirty="0" smtClean="0">
                <a:latin typeface="+mn-lt"/>
              </a:rPr>
              <a:t>characteristics</a:t>
            </a:r>
          </a:p>
          <a:p>
            <a:pPr marL="971550" lvl="1" indent="-285750">
              <a:buFont typeface="Courier New" panose="02070309020205020404" pitchFamily="49" charset="0"/>
              <a:buChar char="o"/>
              <a:defRPr/>
            </a:pPr>
            <a:r>
              <a:rPr lang="en-US" altLang="en-US" sz="2000" dirty="0" smtClean="0">
                <a:latin typeface="+mn-lt"/>
              </a:rPr>
              <a:t>Special </a:t>
            </a:r>
            <a:r>
              <a:rPr lang="en-US" altLang="en-US" sz="2000" dirty="0">
                <a:latin typeface="+mn-lt"/>
              </a:rPr>
              <a:t>programs </a:t>
            </a:r>
            <a:r>
              <a:rPr lang="en-US" altLang="en-US" sz="2000" dirty="0" smtClean="0">
                <a:latin typeface="+mn-lt"/>
              </a:rPr>
              <a:t>are permitted, i.e.: targeted hires, employment equity programs. Self-declarations must be voluntary.  </a:t>
            </a:r>
            <a:endParaRPr lang="en-US" sz="2000" dirty="0">
              <a:latin typeface="+mn-lt"/>
            </a:endParaRPr>
          </a:p>
          <a:p>
            <a:pPr marL="285750" indent="-285750">
              <a:buFont typeface="Wingdings" panose="05000000000000000000" pitchFamily="2" charset="2"/>
              <a:buChar char="q"/>
              <a:defRPr/>
            </a:pPr>
            <a:r>
              <a:rPr lang="en-US" sz="2400" dirty="0" smtClean="0">
                <a:latin typeface="+mn-lt"/>
              </a:rPr>
              <a:t> Failing </a:t>
            </a:r>
            <a:r>
              <a:rPr lang="en-US" sz="2400" dirty="0">
                <a:latin typeface="+mn-lt"/>
              </a:rPr>
              <a:t>to make </a:t>
            </a:r>
            <a:r>
              <a:rPr lang="en-US" sz="2400" b="1" dirty="0">
                <a:latin typeface="+mn-lt"/>
              </a:rPr>
              <a:t>reasonable accommodation </a:t>
            </a:r>
            <a:r>
              <a:rPr lang="en-US" sz="2400" dirty="0">
                <a:latin typeface="+mn-lt"/>
              </a:rPr>
              <a:t>for the special needs of an individual or group if those needs are based on a protected characteristic, i.e.: </a:t>
            </a:r>
            <a:r>
              <a:rPr lang="en-US" sz="2400" dirty="0" smtClean="0">
                <a:latin typeface="+mn-lt"/>
              </a:rPr>
              <a:t> introducing measures to remove barriers such as providing an interpreter, an accessible washroom, time off to attend medical appointments, considering impact of barriers on performance, etc. </a:t>
            </a:r>
            <a:endParaRPr lang="en-US" sz="2400" dirty="0">
              <a:latin typeface="+mn-lt"/>
            </a:endParaRPr>
          </a:p>
          <a:p>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The Human Rights Code – discrimination </a:t>
            </a:r>
            <a:endParaRPr lang="en-CA" dirty="0"/>
          </a:p>
        </p:txBody>
      </p:sp>
    </p:spTree>
    <p:extLst>
      <p:ext uri="{BB962C8B-B14F-4D97-AF65-F5344CB8AC3E}">
        <p14:creationId xmlns:p14="http://schemas.microsoft.com/office/powerpoint/2010/main" val="1093087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285750" indent="-285750">
              <a:buFont typeface="Wingdings" panose="05000000000000000000" pitchFamily="2" charset="2"/>
              <a:buChar char="Ø"/>
              <a:defRPr/>
            </a:pPr>
            <a:r>
              <a:rPr lang="en-US" sz="2400" dirty="0" smtClean="0">
                <a:latin typeface="+mn-lt"/>
              </a:rPr>
              <a:t> </a:t>
            </a:r>
            <a:r>
              <a:rPr lang="en-US" sz="2400" dirty="0">
                <a:latin typeface="+mn-lt"/>
              </a:rPr>
              <a:t>The obligation to take special measures to accommodate someone who has a </a:t>
            </a:r>
            <a:r>
              <a:rPr lang="en-US" sz="2400" b="1" dirty="0">
                <a:latin typeface="+mn-lt"/>
              </a:rPr>
              <a:t>special need based on a disability </a:t>
            </a:r>
            <a:r>
              <a:rPr lang="en-US" sz="2400" dirty="0">
                <a:latin typeface="+mn-lt"/>
              </a:rPr>
              <a:t>or another protected </a:t>
            </a:r>
            <a:r>
              <a:rPr lang="en-US" sz="2400" dirty="0" smtClean="0">
                <a:latin typeface="+mn-lt"/>
              </a:rPr>
              <a:t>characteristic</a:t>
            </a:r>
          </a:p>
          <a:p>
            <a:pPr marL="285750" indent="-285750">
              <a:buFont typeface="Wingdings" panose="05000000000000000000" pitchFamily="2" charset="2"/>
              <a:buChar char="Ø"/>
              <a:defRPr/>
            </a:pPr>
            <a:r>
              <a:rPr lang="en-US" sz="2400" dirty="0" smtClean="0">
                <a:latin typeface="+mn-lt"/>
              </a:rPr>
              <a:t>The purpose of accommodation is to remove barriers </a:t>
            </a:r>
            <a:r>
              <a:rPr lang="en-US" sz="2400" dirty="0">
                <a:latin typeface="+mn-lt"/>
              </a:rPr>
              <a:t>to full participation in </a:t>
            </a:r>
            <a:r>
              <a:rPr lang="en-US" sz="2400" dirty="0" smtClean="0">
                <a:latin typeface="+mn-lt"/>
              </a:rPr>
              <a:t>society, to  help </a:t>
            </a:r>
            <a:r>
              <a:rPr lang="en-US" sz="2400" dirty="0">
                <a:latin typeface="+mn-lt"/>
              </a:rPr>
              <a:t>“level the playing field” </a:t>
            </a:r>
          </a:p>
          <a:p>
            <a:pPr marL="285750" indent="-285750">
              <a:buFont typeface="Wingdings" panose="05000000000000000000" pitchFamily="2" charset="2"/>
              <a:buChar char="Ø"/>
              <a:defRPr/>
            </a:pPr>
            <a:r>
              <a:rPr lang="en-US" sz="2400" dirty="0">
                <a:latin typeface="+mn-lt"/>
              </a:rPr>
              <a:t>Accommodation must be provided to the point of </a:t>
            </a:r>
            <a:r>
              <a:rPr lang="en-US" sz="2400" b="1" dirty="0">
                <a:latin typeface="+mn-lt"/>
              </a:rPr>
              <a:t>undue </a:t>
            </a:r>
            <a:r>
              <a:rPr lang="en-US" sz="2400" b="1" dirty="0" smtClean="0">
                <a:latin typeface="+mn-lt"/>
              </a:rPr>
              <a:t>hardship</a:t>
            </a:r>
            <a:r>
              <a:rPr lang="en-US" sz="2400" dirty="0" smtClean="0">
                <a:latin typeface="+mn-lt"/>
              </a:rPr>
              <a:t>, namely significant safety concerns or an unsustainable financial burden. </a:t>
            </a:r>
            <a:endParaRPr lang="en-US" sz="2400" dirty="0">
              <a:latin typeface="+mn-lt"/>
            </a:endParaRPr>
          </a:p>
          <a:p>
            <a:pPr marL="285750" indent="-285750">
              <a:buFont typeface="Wingdings" panose="05000000000000000000" pitchFamily="2" charset="2"/>
              <a:buChar char="Ø"/>
              <a:defRPr/>
            </a:pPr>
            <a:r>
              <a:rPr lang="en-US" sz="2400" dirty="0">
                <a:latin typeface="+mn-lt"/>
              </a:rPr>
              <a:t>Reasonable accommodation requires an adequate process, as well as substantive accommodation. Need not be preferred </a:t>
            </a:r>
            <a:r>
              <a:rPr lang="en-US" sz="2400" dirty="0" smtClean="0">
                <a:latin typeface="+mn-lt"/>
              </a:rPr>
              <a:t>accommodation and employee must cooperate. </a:t>
            </a:r>
            <a:endParaRPr lang="en-US" sz="2400" dirty="0">
              <a:latin typeface="+mn-lt"/>
            </a:endParaRPr>
          </a:p>
          <a:p>
            <a:pPr marL="1028700" lvl="1" indent="-342900">
              <a:buFont typeface="Courier New" panose="02070309020205020404" pitchFamily="49" charset="0"/>
              <a:buChar char="o"/>
              <a:defRPr/>
            </a:pPr>
            <a:r>
              <a:rPr lang="en-US" sz="2000" dirty="0" smtClean="0">
                <a:latin typeface="+mn-lt"/>
              </a:rPr>
              <a:t>Person seeking accommodation must </a:t>
            </a:r>
            <a:r>
              <a:rPr lang="en-US" sz="2000" dirty="0">
                <a:latin typeface="+mn-lt"/>
              </a:rPr>
              <a:t>provide reasonable medical </a:t>
            </a:r>
            <a:r>
              <a:rPr lang="en-US" sz="2000" dirty="0" smtClean="0">
                <a:latin typeface="+mn-lt"/>
              </a:rPr>
              <a:t>evidence substantiating </a:t>
            </a:r>
            <a:r>
              <a:rPr lang="en-US" sz="2000" dirty="0">
                <a:latin typeface="+mn-lt"/>
              </a:rPr>
              <a:t>or clarifying the need, </a:t>
            </a:r>
            <a:r>
              <a:rPr lang="en-US" sz="2000" dirty="0" smtClean="0">
                <a:latin typeface="+mn-lt"/>
              </a:rPr>
              <a:t>answer questions and make suggestions, and generally cooperate in the process.  </a:t>
            </a:r>
            <a:endParaRPr lang="en-US" sz="2000" dirty="0">
              <a:latin typeface="+mn-lt"/>
            </a:endParaRPr>
          </a:p>
          <a:p>
            <a:pPr marL="342900" indent="-342900">
              <a:buFont typeface="Courier New" panose="02070309020205020404" pitchFamily="49" charset="0"/>
              <a:buChar char="o"/>
              <a:defRPr/>
            </a:pPr>
            <a:endParaRPr lang="en-US" sz="2000" dirty="0">
              <a:latin typeface="+mn-lt"/>
            </a:endParaRPr>
          </a:p>
          <a:p>
            <a:endParaRPr lang="en-US" sz="1800" dirty="0">
              <a:latin typeface="+mn-lt"/>
            </a:endParaRPr>
          </a:p>
        </p:txBody>
      </p:sp>
      <p:sp>
        <p:nvSpPr>
          <p:cNvPr id="3" name="Text Placeholder 2"/>
          <p:cNvSpPr>
            <a:spLocks noGrp="1"/>
          </p:cNvSpPr>
          <p:nvPr>
            <p:ph type="body" sz="quarter" idx="14"/>
          </p:nvPr>
        </p:nvSpPr>
        <p:spPr/>
        <p:txBody>
          <a:bodyPr/>
          <a:lstStyle/>
          <a:p>
            <a:r>
              <a:rPr lang="en-US" dirty="0"/>
              <a:t>R</a:t>
            </a:r>
            <a:r>
              <a:rPr lang="en-US" dirty="0" smtClean="0"/>
              <a:t>easonable accommodation under the Code</a:t>
            </a:r>
            <a:endParaRPr lang="en-CA" dirty="0"/>
          </a:p>
        </p:txBody>
      </p:sp>
    </p:spTree>
    <p:extLst>
      <p:ext uri="{BB962C8B-B14F-4D97-AF65-F5344CB8AC3E}">
        <p14:creationId xmlns:p14="http://schemas.microsoft.com/office/powerpoint/2010/main" val="3249363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a:defRPr/>
            </a:pPr>
            <a:r>
              <a:rPr lang="en-US" sz="2400" b="1" dirty="0" smtClean="0">
                <a:latin typeface="+mn-lt"/>
              </a:rPr>
              <a:t>How is the duty to accommodate triggered?</a:t>
            </a:r>
            <a:endParaRPr lang="en-US" sz="2400" dirty="0">
              <a:latin typeface="Arial" panose="020B0604020202020204" pitchFamily="34" charset="0"/>
            </a:endParaRPr>
          </a:p>
          <a:p>
            <a:pPr marL="285750" indent="-285750">
              <a:buFont typeface="Wingdings" panose="05000000000000000000" pitchFamily="2" charset="2"/>
              <a:buChar char="Ø"/>
              <a:defRPr/>
            </a:pPr>
            <a:r>
              <a:rPr lang="en-US" sz="2400" dirty="0">
                <a:latin typeface="+mn-lt"/>
              </a:rPr>
              <a:t>Usually the employee </a:t>
            </a:r>
            <a:r>
              <a:rPr lang="en-US" sz="2400" dirty="0" smtClean="0">
                <a:latin typeface="+mn-lt"/>
              </a:rPr>
              <a:t>must </a:t>
            </a:r>
            <a:r>
              <a:rPr lang="en-US" sz="2400" dirty="0">
                <a:latin typeface="+mn-lt"/>
              </a:rPr>
              <a:t>identify the need for accommodation, </a:t>
            </a:r>
            <a:r>
              <a:rPr lang="en-US" sz="2400" dirty="0" smtClean="0">
                <a:latin typeface="+mn-lt"/>
              </a:rPr>
              <a:t>which then </a:t>
            </a:r>
            <a:r>
              <a:rPr lang="en-US" sz="2400" dirty="0">
                <a:latin typeface="+mn-lt"/>
              </a:rPr>
              <a:t>puts onus on </a:t>
            </a:r>
            <a:r>
              <a:rPr lang="en-US" sz="2400" dirty="0" smtClean="0">
                <a:latin typeface="+mn-lt"/>
              </a:rPr>
              <a:t>employer </a:t>
            </a:r>
            <a:r>
              <a:rPr lang="en-US" sz="2400" dirty="0">
                <a:latin typeface="+mn-lt"/>
              </a:rPr>
              <a:t>to engage in </a:t>
            </a:r>
            <a:r>
              <a:rPr lang="en-US" sz="2400" dirty="0" smtClean="0">
                <a:latin typeface="+mn-lt"/>
              </a:rPr>
              <a:t>process</a:t>
            </a:r>
            <a:endParaRPr lang="en-US" sz="2400" dirty="0">
              <a:latin typeface="+mn-lt"/>
            </a:endParaRPr>
          </a:p>
          <a:p>
            <a:pPr marL="285750" indent="-285750">
              <a:buFont typeface="Wingdings" panose="05000000000000000000" pitchFamily="2" charset="2"/>
              <a:buChar char="Ø"/>
              <a:defRPr/>
            </a:pPr>
            <a:r>
              <a:rPr lang="en-US" sz="2400" dirty="0">
                <a:latin typeface="+mn-lt"/>
              </a:rPr>
              <a:t>If an employer </a:t>
            </a:r>
            <a:r>
              <a:rPr lang="en-US" sz="2400" dirty="0" smtClean="0">
                <a:latin typeface="+mn-lt"/>
              </a:rPr>
              <a:t>knows </a:t>
            </a:r>
            <a:r>
              <a:rPr lang="en-US" sz="2400" dirty="0">
                <a:latin typeface="+mn-lt"/>
              </a:rPr>
              <a:t>the person may need an accommodation, or they ought to know, they have a duty to inquire even if not requested. Often arises in cases of mental health or </a:t>
            </a:r>
            <a:r>
              <a:rPr lang="en-US" sz="2400" dirty="0" smtClean="0">
                <a:latin typeface="+mn-lt"/>
              </a:rPr>
              <a:t>substance use disorder, </a:t>
            </a:r>
            <a:r>
              <a:rPr lang="en-US" sz="2400" dirty="0">
                <a:latin typeface="+mn-lt"/>
              </a:rPr>
              <a:t>due to stigma or </a:t>
            </a:r>
            <a:r>
              <a:rPr lang="en-US" sz="2400" dirty="0" smtClean="0">
                <a:latin typeface="+mn-lt"/>
              </a:rPr>
              <a:t>denial of those conditions.</a:t>
            </a:r>
            <a:endParaRPr lang="en-US" sz="2400" dirty="0">
              <a:latin typeface="+mn-lt"/>
            </a:endParaRPr>
          </a:p>
          <a:p>
            <a:pPr marL="285750" indent="-285750">
              <a:buFont typeface="Wingdings" panose="05000000000000000000" pitchFamily="2" charset="2"/>
              <a:buChar char="Ø"/>
              <a:defRPr/>
            </a:pPr>
            <a:r>
              <a:rPr lang="en-US" sz="2400" dirty="0">
                <a:latin typeface="+mn-lt"/>
                <a:cs typeface="Arial" panose="020B0604020202020204" pitchFamily="34" charset="0"/>
              </a:rPr>
              <a:t>When ought the employer to know (and thus inquire)? Very poor job performance, behaving in a very unusual or uncharacteristic manner, awareness of certain circumstances (recent return from medical leave, seeing a psychologist, drinking heavily on lunch breaks), etc. </a:t>
            </a:r>
          </a:p>
          <a:p>
            <a:pPr>
              <a:defRPr/>
            </a:pPr>
            <a:endParaRPr lang="en-US" sz="2400" dirty="0">
              <a:latin typeface="+mn-lt"/>
            </a:endParaRPr>
          </a:p>
          <a:p>
            <a:endParaRPr lang="en-US" sz="1800" dirty="0">
              <a:latin typeface="+mn-lt"/>
            </a:endParaRPr>
          </a:p>
        </p:txBody>
      </p:sp>
      <p:sp>
        <p:nvSpPr>
          <p:cNvPr id="3" name="Text Placeholder 2"/>
          <p:cNvSpPr>
            <a:spLocks noGrp="1"/>
          </p:cNvSpPr>
          <p:nvPr>
            <p:ph type="body" sz="quarter" idx="14"/>
          </p:nvPr>
        </p:nvSpPr>
        <p:spPr/>
        <p:txBody>
          <a:bodyPr/>
          <a:lstStyle/>
          <a:p>
            <a:r>
              <a:rPr lang="en-US" dirty="0"/>
              <a:t>R</a:t>
            </a:r>
            <a:r>
              <a:rPr lang="en-US" dirty="0" smtClean="0"/>
              <a:t>easonable accommodation under the Code</a:t>
            </a:r>
            <a:endParaRPr lang="en-CA" dirty="0"/>
          </a:p>
        </p:txBody>
      </p:sp>
    </p:spTree>
    <p:extLst>
      <p:ext uri="{BB962C8B-B14F-4D97-AF65-F5344CB8AC3E}">
        <p14:creationId xmlns:p14="http://schemas.microsoft.com/office/powerpoint/2010/main" val="740087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a:defRPr/>
            </a:pPr>
            <a:r>
              <a:rPr lang="en-US" sz="2400" b="1" dirty="0" smtClean="0">
                <a:latin typeface="+mn-lt"/>
              </a:rPr>
              <a:t>What is undue hardship?</a:t>
            </a:r>
            <a:endParaRPr lang="en-US" sz="2400" dirty="0">
              <a:latin typeface="Arial" panose="020B0604020202020204" pitchFamily="34" charset="0"/>
            </a:endParaRPr>
          </a:p>
          <a:p>
            <a:pPr marL="342900" indent="-342900">
              <a:buFont typeface="Arial" panose="020B0604020202020204" pitchFamily="34" charset="0"/>
              <a:buChar char="•"/>
            </a:pPr>
            <a:r>
              <a:rPr lang="en-US" sz="2000" dirty="0">
                <a:latin typeface="+mn-lt"/>
              </a:rPr>
              <a:t>Generally, undue hardship is based on cost or health and safety. Not employee morale, or inconvenience.</a:t>
            </a:r>
            <a:r>
              <a:rPr lang="en-US" sz="2000" b="1" dirty="0">
                <a:latin typeface="+mn-lt"/>
              </a:rPr>
              <a:t> The vast majority of accommodations are not expensive nor are they unsafe or difficult to implement.</a:t>
            </a:r>
            <a:endParaRPr lang="en-US" sz="2000" dirty="0">
              <a:latin typeface="+mn-lt"/>
            </a:endParaRPr>
          </a:p>
          <a:p>
            <a:pPr marL="342900" indent="-342900">
              <a:buFont typeface="Arial" panose="020B0604020202020204" pitchFamily="34" charset="0"/>
              <a:buChar char="•"/>
            </a:pPr>
            <a:r>
              <a:rPr lang="en-US" sz="2000" dirty="0">
                <a:latin typeface="+mn-lt"/>
              </a:rPr>
              <a:t>Objective evidence is required (financial statements, invoices, </a:t>
            </a:r>
            <a:r>
              <a:rPr lang="en-US" sz="2000" dirty="0" smtClean="0">
                <a:latin typeface="+mn-lt"/>
              </a:rPr>
              <a:t>etc.)</a:t>
            </a:r>
            <a:endParaRPr lang="en-US" sz="2000" dirty="0">
              <a:latin typeface="+mn-lt"/>
            </a:endParaRPr>
          </a:p>
          <a:p>
            <a:pPr marL="342900" indent="-342900">
              <a:buFont typeface="Arial" panose="020B0604020202020204" pitchFamily="34" charset="0"/>
              <a:buChar char="•"/>
            </a:pPr>
            <a:r>
              <a:rPr lang="en-US" sz="2000" dirty="0">
                <a:latin typeface="+mn-lt"/>
              </a:rPr>
              <a:t>Cost is considered at institutional/business level, not unit (i.e.: if accommodation budget exceeded, look </a:t>
            </a:r>
            <a:r>
              <a:rPr lang="en-US" sz="2000" dirty="0" smtClean="0">
                <a:latin typeface="+mn-lt"/>
              </a:rPr>
              <a:t>elsewhere); both the employer and employee are required to consider </a:t>
            </a:r>
            <a:r>
              <a:rPr lang="en-US" sz="2000" dirty="0">
                <a:latin typeface="+mn-lt"/>
              </a:rPr>
              <a:t>outside sources of </a:t>
            </a:r>
            <a:r>
              <a:rPr lang="en-US" sz="2000" dirty="0" smtClean="0">
                <a:latin typeface="+mn-lt"/>
              </a:rPr>
              <a:t>funding, </a:t>
            </a:r>
            <a:r>
              <a:rPr lang="en-US" sz="2000" dirty="0">
                <a:latin typeface="+mn-lt"/>
              </a:rPr>
              <a:t>such as government assistance/programs, non-profit funders, </a:t>
            </a:r>
            <a:r>
              <a:rPr lang="en-US" sz="2000" dirty="0" smtClean="0">
                <a:latin typeface="+mn-lt"/>
              </a:rPr>
              <a:t>etc.</a:t>
            </a:r>
            <a:endParaRPr lang="en-US" sz="2000" dirty="0">
              <a:latin typeface="+mn-lt"/>
            </a:endParaRPr>
          </a:p>
          <a:p>
            <a:pPr marL="342900" indent="-342900">
              <a:buFont typeface="Arial" panose="020B0604020202020204" pitchFamily="34" charset="0"/>
              <a:buChar char="•"/>
            </a:pPr>
            <a:r>
              <a:rPr lang="en-US" sz="2000" dirty="0">
                <a:latin typeface="+mn-lt"/>
              </a:rPr>
              <a:t>Health and safety risks - consider</a:t>
            </a:r>
            <a:r>
              <a:rPr lang="en-US" sz="2000" dirty="0" smtClean="0">
                <a:latin typeface="+mn-lt"/>
              </a:rPr>
              <a:t>:</a:t>
            </a:r>
            <a:endParaRPr lang="en-US" sz="2000" dirty="0">
              <a:latin typeface="+mn-lt"/>
            </a:endParaRPr>
          </a:p>
          <a:p>
            <a:pPr marL="342900" indent="-342900">
              <a:spcBef>
                <a:spcPts val="0"/>
              </a:spcBef>
              <a:buFont typeface="Wingdings" panose="05000000000000000000" pitchFamily="2" charset="2"/>
              <a:buChar char="Ø"/>
            </a:pPr>
            <a:r>
              <a:rPr lang="en-US" sz="1600" i="1" dirty="0">
                <a:latin typeface="+mn-lt"/>
              </a:rPr>
              <a:t>The nature of the risk: what could happen that would be harmful?</a:t>
            </a:r>
          </a:p>
          <a:p>
            <a:pPr marL="342900" indent="-342900">
              <a:spcBef>
                <a:spcPts val="0"/>
              </a:spcBef>
              <a:buFont typeface="Wingdings" panose="05000000000000000000" pitchFamily="2" charset="2"/>
              <a:buChar char="Ø"/>
            </a:pPr>
            <a:r>
              <a:rPr lang="en-US" sz="1600" i="1" dirty="0">
                <a:latin typeface="+mn-lt"/>
              </a:rPr>
              <a:t>The severity of the risk: how serious would the harm be if it occurred?</a:t>
            </a:r>
          </a:p>
          <a:p>
            <a:pPr marL="342900" indent="-342900">
              <a:spcBef>
                <a:spcPts val="0"/>
              </a:spcBef>
              <a:buFont typeface="Wingdings" panose="05000000000000000000" pitchFamily="2" charset="2"/>
              <a:buChar char="Ø"/>
            </a:pPr>
            <a:r>
              <a:rPr lang="en-US" sz="1600" i="1" dirty="0">
                <a:latin typeface="+mn-lt"/>
              </a:rPr>
              <a:t>The probability of the risk: how likely is it that the potential harm will actually occur?</a:t>
            </a:r>
          </a:p>
          <a:p>
            <a:pPr marL="342900" indent="-342900">
              <a:spcBef>
                <a:spcPts val="0"/>
              </a:spcBef>
              <a:buFont typeface="Wingdings" panose="05000000000000000000" pitchFamily="2" charset="2"/>
              <a:buChar char="Ø"/>
            </a:pPr>
            <a:r>
              <a:rPr lang="en-US" sz="1600" i="1" dirty="0">
                <a:latin typeface="+mn-lt"/>
              </a:rPr>
              <a:t>Is it a real risk, or merely hypothetical or speculative? Could it occur often?</a:t>
            </a:r>
          </a:p>
          <a:p>
            <a:pPr marL="342900" indent="-342900">
              <a:spcBef>
                <a:spcPts val="0"/>
              </a:spcBef>
              <a:buFont typeface="Wingdings" panose="05000000000000000000" pitchFamily="2" charset="2"/>
              <a:buChar char="Ø"/>
            </a:pPr>
            <a:r>
              <a:rPr lang="en-US" sz="1600" i="1" dirty="0">
                <a:latin typeface="+mn-lt"/>
              </a:rPr>
              <a:t>The scope of the risk: who will be affected if it occurs? </a:t>
            </a:r>
          </a:p>
          <a:p>
            <a:r>
              <a:rPr lang="en-US" sz="1600" dirty="0">
                <a:latin typeface="+mn-lt"/>
              </a:rPr>
              <a:t/>
            </a:r>
            <a:br>
              <a:rPr lang="en-US" sz="1600" dirty="0">
                <a:latin typeface="+mn-lt"/>
              </a:rPr>
            </a:br>
            <a:endParaRPr lang="en-US" sz="1600" dirty="0">
              <a:latin typeface="+mn-lt"/>
            </a:endParaRPr>
          </a:p>
          <a:p>
            <a:pPr>
              <a:defRPr/>
            </a:pPr>
            <a:endParaRPr lang="en-US" sz="1600" dirty="0">
              <a:latin typeface="+mn-lt"/>
            </a:endParaRPr>
          </a:p>
          <a:p>
            <a:endParaRPr lang="en-US" sz="1600" dirty="0">
              <a:latin typeface="+mn-lt"/>
            </a:endParaRPr>
          </a:p>
        </p:txBody>
      </p:sp>
      <p:sp>
        <p:nvSpPr>
          <p:cNvPr id="3" name="Text Placeholder 2"/>
          <p:cNvSpPr>
            <a:spLocks noGrp="1"/>
          </p:cNvSpPr>
          <p:nvPr>
            <p:ph type="body" sz="quarter" idx="14"/>
          </p:nvPr>
        </p:nvSpPr>
        <p:spPr/>
        <p:txBody>
          <a:bodyPr/>
          <a:lstStyle/>
          <a:p>
            <a:r>
              <a:rPr lang="en-US" dirty="0"/>
              <a:t>R</a:t>
            </a:r>
            <a:r>
              <a:rPr lang="en-US" dirty="0" smtClean="0"/>
              <a:t>easonable accommodation under the Code</a:t>
            </a:r>
            <a:endParaRPr lang="en-CA" dirty="0"/>
          </a:p>
        </p:txBody>
      </p:sp>
    </p:spTree>
    <p:extLst>
      <p:ext uri="{BB962C8B-B14F-4D97-AF65-F5344CB8AC3E}">
        <p14:creationId xmlns:p14="http://schemas.microsoft.com/office/powerpoint/2010/main" val="2708169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9493-CE52-5E4E-A43C-CA46E4D7B724}"/>
              </a:ext>
            </a:extLst>
          </p:cNvPr>
          <p:cNvSpPr>
            <a:spLocks noGrp="1"/>
          </p:cNvSpPr>
          <p:nvPr>
            <p:ph type="ctrTitle"/>
          </p:nvPr>
        </p:nvSpPr>
        <p:spPr>
          <a:xfrm>
            <a:off x="609600" y="914401"/>
            <a:ext cx="10896600" cy="2476690"/>
          </a:xfrm>
        </p:spPr>
        <p:txBody>
          <a:bodyPr/>
          <a:lstStyle/>
          <a:p>
            <a:pPr>
              <a:defRPr/>
            </a:pP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End of Module 1</a:t>
            </a:r>
            <a:endParaRPr lang="en-US" dirty="0"/>
          </a:p>
        </p:txBody>
      </p:sp>
      <p:sp>
        <p:nvSpPr>
          <p:cNvPr id="3" name="Subtitle 2">
            <a:extLst>
              <a:ext uri="{FF2B5EF4-FFF2-40B4-BE49-F238E27FC236}">
                <a16:creationId xmlns:a16="http://schemas.microsoft.com/office/drawing/2014/main" xmlns="" id="{4F8F5385-632E-F041-96A7-433D17D9101E}"/>
              </a:ext>
            </a:extLst>
          </p:cNvPr>
          <p:cNvSpPr>
            <a:spLocks noGrp="1"/>
          </p:cNvSpPr>
          <p:nvPr>
            <p:ph type="subTitle" idx="1"/>
          </p:nvPr>
        </p:nvSpPr>
        <p:spPr/>
        <p:txBody>
          <a:bodyPr/>
          <a:lstStyle/>
          <a:p>
            <a:r>
              <a:rPr lang="en-US" dirty="0" smtClean="0"/>
              <a:t>Stacey Belding, </a:t>
            </a:r>
            <a:r>
              <a:rPr lang="en-US" dirty="0" smtClean="0"/>
              <a:t>HRDO</a:t>
            </a:r>
            <a:endParaRPr lang="en-US" dirty="0" smtClean="0"/>
          </a:p>
          <a:p>
            <a:r>
              <a:rPr lang="en-US" dirty="0" smtClean="0"/>
              <a:t>(204) 988-7508</a:t>
            </a:r>
          </a:p>
          <a:p>
            <a:r>
              <a:rPr lang="en-US" dirty="0" smtClean="0"/>
              <a:t>s.belding@uwinnipeg.ca</a:t>
            </a:r>
          </a:p>
        </p:txBody>
      </p:sp>
    </p:spTree>
    <p:extLst>
      <p:ext uri="{BB962C8B-B14F-4D97-AF65-F5344CB8AC3E}">
        <p14:creationId xmlns:p14="http://schemas.microsoft.com/office/powerpoint/2010/main" val="3766730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1000" y="1752600"/>
            <a:ext cx="11430000" cy="4267200"/>
          </a:xfrm>
        </p:spPr>
        <p:txBody>
          <a:bodyPr/>
          <a:lstStyle/>
          <a:p>
            <a:endParaRPr lang="en-US" sz="2400" dirty="0" smtClean="0">
              <a:latin typeface="+mn-lt"/>
            </a:endParaRPr>
          </a:p>
          <a:p>
            <a:r>
              <a:rPr lang="en-US" dirty="0" smtClean="0">
                <a:latin typeface="+mn-lt"/>
              </a:rPr>
              <a:t>In compliance with the Employment Standard, this </a:t>
            </a:r>
            <a:r>
              <a:rPr lang="en-US" dirty="0">
                <a:latin typeface="+mn-lt"/>
              </a:rPr>
              <a:t>training is mandatory for all University of Winnipeg </a:t>
            </a:r>
            <a:r>
              <a:rPr lang="en-US" dirty="0" smtClean="0">
                <a:latin typeface="+mn-lt"/>
              </a:rPr>
              <a:t>faculty and employees with responsibility for recruitment, selection, training, supervising, managing, coordinating, promoting, redeploying, or terminating employees, and those involved in developing employment policies and practices. </a:t>
            </a:r>
          </a:p>
          <a:p>
            <a:endParaRPr lang="en-US" dirty="0" smtClean="0">
              <a:latin typeface="+mn-lt"/>
            </a:endParaRPr>
          </a:p>
          <a:p>
            <a:r>
              <a:rPr lang="en-US" dirty="0" smtClean="0">
                <a:latin typeface="+mn-lt"/>
              </a:rPr>
              <a:t>This training will </a:t>
            </a:r>
            <a:r>
              <a:rPr lang="en-US" dirty="0">
                <a:latin typeface="+mn-lt"/>
              </a:rPr>
              <a:t>introduce the key elements of the </a:t>
            </a:r>
            <a:r>
              <a:rPr lang="en-US" dirty="0" smtClean="0">
                <a:latin typeface="+mn-lt"/>
              </a:rPr>
              <a:t>Second </a:t>
            </a:r>
            <a:r>
              <a:rPr lang="en-US" dirty="0">
                <a:latin typeface="+mn-lt"/>
              </a:rPr>
              <a:t>Standard and consists of three (3) </a:t>
            </a:r>
            <a:r>
              <a:rPr lang="en-US" dirty="0" smtClean="0">
                <a:latin typeface="+mn-lt"/>
              </a:rPr>
              <a:t>modules.</a:t>
            </a:r>
            <a:endParaRPr lang="en-US" dirty="0">
              <a:latin typeface="+mn-lt"/>
            </a:endParaRPr>
          </a:p>
          <a:p>
            <a:endParaRPr lang="en-CA" dirty="0"/>
          </a:p>
        </p:txBody>
      </p:sp>
      <p:sp>
        <p:nvSpPr>
          <p:cNvPr id="6" name="Text Placeholder 5"/>
          <p:cNvSpPr>
            <a:spLocks noGrp="1"/>
          </p:cNvSpPr>
          <p:nvPr>
            <p:ph type="body" sz="quarter" idx="14"/>
          </p:nvPr>
        </p:nvSpPr>
        <p:spPr/>
        <p:txBody>
          <a:bodyPr/>
          <a:lstStyle/>
          <a:p>
            <a:r>
              <a:rPr lang="en-US" dirty="0" smtClean="0"/>
              <a:t>Module 1: Introduction</a:t>
            </a:r>
            <a:endParaRPr lang="en-CA" dirty="0"/>
          </a:p>
        </p:txBody>
      </p:sp>
    </p:spTree>
    <p:extLst>
      <p:ext uri="{BB962C8B-B14F-4D97-AF65-F5344CB8AC3E}">
        <p14:creationId xmlns:p14="http://schemas.microsoft.com/office/powerpoint/2010/main" val="590990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9493-CE52-5E4E-A43C-CA46E4D7B724}"/>
              </a:ext>
            </a:extLst>
          </p:cNvPr>
          <p:cNvSpPr>
            <a:spLocks noGrp="1"/>
          </p:cNvSpPr>
          <p:nvPr>
            <p:ph type="ctrTitle"/>
          </p:nvPr>
        </p:nvSpPr>
        <p:spPr>
          <a:xfrm>
            <a:off x="609600" y="914401"/>
            <a:ext cx="10896600" cy="2476690"/>
          </a:xfrm>
        </p:spPr>
        <p:txBody>
          <a:bodyPr/>
          <a:lstStyle/>
          <a:p>
            <a:pPr>
              <a:defRPr/>
            </a:pP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Module 2 – Accessibility in Recruitment</a:t>
            </a:r>
            <a:endParaRPr lang="en-US" dirty="0"/>
          </a:p>
        </p:txBody>
      </p:sp>
      <p:sp>
        <p:nvSpPr>
          <p:cNvPr id="3" name="Subtitle 2">
            <a:extLst>
              <a:ext uri="{FF2B5EF4-FFF2-40B4-BE49-F238E27FC236}">
                <a16:creationId xmlns:a16="http://schemas.microsoft.com/office/drawing/2014/main" xmlns="" id="{4F8F5385-632E-F041-96A7-433D17D9101E}"/>
              </a:ext>
            </a:extLst>
          </p:cNvPr>
          <p:cNvSpPr>
            <a:spLocks noGrp="1"/>
          </p:cNvSpPr>
          <p:nvPr>
            <p:ph type="subTitle" idx="1"/>
          </p:nvPr>
        </p:nvSpPr>
        <p:spPr>
          <a:xfrm>
            <a:off x="609600" y="4038600"/>
            <a:ext cx="10896599" cy="851090"/>
          </a:xfrm>
        </p:spPr>
        <p:txBody>
          <a:bodyPr/>
          <a:lstStyle/>
          <a:p>
            <a:endParaRPr lang="en-US" dirty="0" smtClean="0"/>
          </a:p>
        </p:txBody>
      </p:sp>
    </p:spTree>
    <p:extLst>
      <p:ext uri="{BB962C8B-B14F-4D97-AF65-F5344CB8AC3E}">
        <p14:creationId xmlns:p14="http://schemas.microsoft.com/office/powerpoint/2010/main" val="712217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a:defRPr/>
            </a:pPr>
            <a:r>
              <a:rPr lang="en-US" sz="3200" b="1" dirty="0">
                <a:solidFill>
                  <a:schemeClr val="accent1"/>
                </a:solidFill>
              </a:rPr>
              <a:t>Module </a:t>
            </a:r>
            <a:r>
              <a:rPr lang="en-US" sz="3200" b="1" dirty="0" smtClean="0">
                <a:solidFill>
                  <a:schemeClr val="accent1"/>
                </a:solidFill>
              </a:rPr>
              <a:t>2: Reasonable accommodation in recruitment </a:t>
            </a:r>
            <a:endParaRPr lang="en-US" sz="3200" b="1" dirty="0">
              <a:solidFill>
                <a:schemeClr val="accent1"/>
              </a:solidFill>
            </a:endParaRPr>
          </a:p>
          <a:p>
            <a:pPr marL="457200" indent="-457200">
              <a:buFont typeface="Arial" panose="020B0604020202020204" pitchFamily="34" charset="0"/>
              <a:buChar char="•"/>
              <a:defRPr/>
            </a:pPr>
            <a:r>
              <a:rPr lang="en-US" dirty="0" smtClean="0"/>
              <a:t>Recap of the duty to accommodate</a:t>
            </a:r>
          </a:p>
          <a:p>
            <a:pPr marL="457200" indent="-457200">
              <a:buFont typeface="Arial" panose="020B0604020202020204" pitchFamily="34" charset="0"/>
              <a:buChar char="•"/>
              <a:defRPr/>
            </a:pPr>
            <a:r>
              <a:rPr lang="en-US" dirty="0" smtClean="0"/>
              <a:t>Recap of Employment Standard requirements</a:t>
            </a:r>
          </a:p>
          <a:p>
            <a:pPr marL="457200" indent="-457200">
              <a:buFont typeface="Arial" panose="020B0604020202020204" pitchFamily="34" charset="0"/>
              <a:buChar char="•"/>
              <a:defRPr/>
            </a:pPr>
            <a:r>
              <a:rPr lang="en-US" dirty="0" smtClean="0"/>
              <a:t>Best practices for accessibility in recruitment</a:t>
            </a:r>
          </a:p>
          <a:p>
            <a:pPr marL="457200" indent="-457200">
              <a:buFont typeface="Arial" panose="020B0604020202020204" pitchFamily="34" charset="0"/>
              <a:buChar char="•"/>
              <a:defRPr/>
            </a:pPr>
            <a:endParaRPr lang="en-US" dirty="0" smtClean="0"/>
          </a:p>
        </p:txBody>
      </p:sp>
      <p:sp>
        <p:nvSpPr>
          <p:cNvPr id="5" name="Text Placeholder 4"/>
          <p:cNvSpPr>
            <a:spLocks noGrp="1"/>
          </p:cNvSpPr>
          <p:nvPr>
            <p:ph type="body" sz="quarter" idx="14"/>
          </p:nvPr>
        </p:nvSpPr>
        <p:spPr/>
        <p:txBody>
          <a:bodyPr/>
          <a:lstStyle/>
          <a:p>
            <a:r>
              <a:rPr lang="en-US" dirty="0" smtClean="0"/>
              <a:t>AGENDA</a:t>
            </a:r>
            <a:endParaRPr lang="en-CA" dirty="0"/>
          </a:p>
        </p:txBody>
      </p:sp>
    </p:spTree>
    <p:extLst>
      <p:ext uri="{BB962C8B-B14F-4D97-AF65-F5344CB8AC3E}">
        <p14:creationId xmlns:p14="http://schemas.microsoft.com/office/powerpoint/2010/main" val="1020787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457200" indent="-457200">
              <a:buFont typeface="Arial" panose="020B0604020202020204" pitchFamily="34" charset="0"/>
              <a:buChar char="•"/>
            </a:pPr>
            <a:r>
              <a:rPr lang="en-US" sz="2400" dirty="0" smtClean="0">
                <a:latin typeface="+mn-lt"/>
              </a:rPr>
              <a:t>An employer </a:t>
            </a:r>
            <a:r>
              <a:rPr lang="en-US" sz="2400" dirty="0">
                <a:latin typeface="+mn-lt"/>
              </a:rPr>
              <a:t>is legally required to establish and implement measures, policies and practices respecting employment to reasonably accommodate employees and applicants who are or may be disabled by one or more </a:t>
            </a:r>
            <a:r>
              <a:rPr lang="en-US" sz="2400" dirty="0" smtClean="0">
                <a:latin typeface="+mn-lt"/>
              </a:rPr>
              <a:t>barriers.</a:t>
            </a:r>
          </a:p>
          <a:p>
            <a:pPr marL="457200" indent="-457200">
              <a:buFont typeface="Arial" panose="020B0604020202020204" pitchFamily="34" charset="0"/>
              <a:buChar char="•"/>
            </a:pPr>
            <a:endParaRPr lang="en-US" sz="2400" u="sng" dirty="0">
              <a:latin typeface="+mn-lt"/>
            </a:endParaRPr>
          </a:p>
          <a:p>
            <a:pPr marL="457200" indent="-457200">
              <a:buFont typeface="Arial" panose="020B0604020202020204" pitchFamily="34" charset="0"/>
              <a:buChar char="•"/>
            </a:pPr>
            <a:r>
              <a:rPr lang="en-US" sz="2400" dirty="0" smtClean="0">
                <a:latin typeface="+mn-lt"/>
              </a:rPr>
              <a:t>Reasonable accommodations in the recruitment process could include providing the interview in an accessible location, allowing additional time to do tests or other evaluations, arranging an interpreter, providing questions in an accessible format, welcoming a service animal or support person in the interview, considering equivalent experience, not penalizing applicants whose work history is interrupted for medical reasons, etc.</a:t>
            </a:r>
          </a:p>
          <a:p>
            <a:pPr>
              <a:spcBef>
                <a:spcPct val="0"/>
              </a:spcBef>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sz="3200" dirty="0" smtClean="0"/>
              <a:t>Accessibility in Recruitment – duty to accommodate</a:t>
            </a:r>
            <a:endParaRPr lang="en-CA" sz="3200" dirty="0"/>
          </a:p>
        </p:txBody>
      </p:sp>
    </p:spTree>
    <p:extLst>
      <p:ext uri="{BB962C8B-B14F-4D97-AF65-F5344CB8AC3E}">
        <p14:creationId xmlns:p14="http://schemas.microsoft.com/office/powerpoint/2010/main" val="1898538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457200" indent="-457200">
              <a:buFont typeface="Arial" panose="020B0604020202020204" pitchFamily="34" charset="0"/>
              <a:buChar char="•"/>
            </a:pPr>
            <a:r>
              <a:rPr lang="en-US" sz="2400" b="1" dirty="0">
                <a:latin typeface="+mn-lt"/>
              </a:rPr>
              <a:t>Include an active offer in all </a:t>
            </a:r>
            <a:r>
              <a:rPr lang="en-US" sz="2400" b="1" dirty="0" smtClean="0">
                <a:latin typeface="+mn-lt"/>
              </a:rPr>
              <a:t>postings: </a:t>
            </a:r>
            <a:r>
              <a:rPr lang="en-US" sz="2400" dirty="0" smtClean="0">
                <a:latin typeface="+mn-lt"/>
              </a:rPr>
              <a:t>the employer must inform prospective applicants of the availability of reasonable accommodations in respect of the application and selection process, and the materials or activities used in the assessment or selection process. (s. 5(1)) </a:t>
            </a:r>
          </a:p>
          <a:p>
            <a:pPr marL="457200" indent="-457200">
              <a:buFont typeface="Arial" panose="020B0604020202020204" pitchFamily="34" charset="0"/>
              <a:buChar char="•"/>
            </a:pPr>
            <a:r>
              <a:rPr lang="en-US" sz="2400" b="1" dirty="0" smtClean="0">
                <a:latin typeface="+mn-lt"/>
              </a:rPr>
              <a:t>Cooperative process: </a:t>
            </a:r>
            <a:r>
              <a:rPr lang="en-US" sz="2400" dirty="0" smtClean="0">
                <a:latin typeface="+mn-lt"/>
              </a:rPr>
              <a:t>employer must consult with the applicant to determine the reasonable accommodations (s. 5(2))</a:t>
            </a:r>
          </a:p>
          <a:p>
            <a:pPr marL="457200" indent="-457200">
              <a:buFont typeface="Arial" panose="020B0604020202020204" pitchFamily="34" charset="0"/>
              <a:buChar char="•"/>
            </a:pPr>
            <a:r>
              <a:rPr lang="en-US" sz="2400" b="1" dirty="0" smtClean="0">
                <a:latin typeface="+mn-lt"/>
              </a:rPr>
              <a:t>Provide reasonable accommodations </a:t>
            </a:r>
            <a:r>
              <a:rPr lang="en-US" sz="2400" dirty="0" smtClean="0">
                <a:latin typeface="+mn-lt"/>
              </a:rPr>
              <a:t>during the assessment or selection process. (s. 5(2)) </a:t>
            </a:r>
          </a:p>
          <a:p>
            <a:pPr marL="457200" indent="-457200">
              <a:buFont typeface="Arial" panose="020B0604020202020204" pitchFamily="34" charset="0"/>
              <a:buChar char="•"/>
            </a:pPr>
            <a:r>
              <a:rPr lang="en-US" sz="2400" b="1" dirty="0" smtClean="0">
                <a:latin typeface="+mn-lt"/>
              </a:rPr>
              <a:t>Inform </a:t>
            </a:r>
            <a:r>
              <a:rPr lang="en-US" sz="2400" b="1" dirty="0">
                <a:latin typeface="+mn-lt"/>
              </a:rPr>
              <a:t>new </a:t>
            </a:r>
            <a:r>
              <a:rPr lang="en-US" sz="2400" b="1" dirty="0" smtClean="0">
                <a:latin typeface="+mn-lt"/>
              </a:rPr>
              <a:t>employees: </a:t>
            </a:r>
            <a:r>
              <a:rPr lang="en-US" sz="2400" dirty="0" smtClean="0">
                <a:latin typeface="+mn-lt"/>
              </a:rPr>
              <a:t>when employment is offered, the candidate must be informed of the employer’s measures, policies, and practices for accommodation (s. 6)</a:t>
            </a:r>
            <a:endParaRPr lang="en-US" sz="2400" dirty="0">
              <a:latin typeface="+mn-lt"/>
            </a:endParaRPr>
          </a:p>
          <a:p>
            <a:pPr>
              <a:spcBef>
                <a:spcPct val="0"/>
              </a:spcBef>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ES requirements</a:t>
            </a:r>
            <a:endParaRPr lang="en-CA" dirty="0"/>
          </a:p>
        </p:txBody>
      </p:sp>
    </p:spTree>
    <p:extLst>
      <p:ext uri="{BB962C8B-B14F-4D97-AF65-F5344CB8AC3E}">
        <p14:creationId xmlns:p14="http://schemas.microsoft.com/office/powerpoint/2010/main" val="3684165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400" b="1" dirty="0" smtClean="0">
                <a:latin typeface="+mn-lt"/>
              </a:rPr>
              <a:t>Design </a:t>
            </a:r>
            <a:r>
              <a:rPr lang="en-US" sz="2400" b="1" dirty="0">
                <a:latin typeface="+mn-lt"/>
              </a:rPr>
              <a:t>the position and selection criteria to ensure that they relate to the ability to perform the job: </a:t>
            </a:r>
          </a:p>
          <a:p>
            <a:pPr>
              <a:buFont typeface="Courier New" panose="02070309020205020404" pitchFamily="49" charset="0"/>
              <a:buChar char="o"/>
            </a:pPr>
            <a:r>
              <a:rPr lang="en-US" sz="2400" dirty="0">
                <a:latin typeface="+mn-lt"/>
              </a:rPr>
              <a:t> Each criterion must be based on bona fide position </a:t>
            </a:r>
            <a:r>
              <a:rPr lang="en-US" sz="2400" dirty="0" smtClean="0">
                <a:latin typeface="+mn-lt"/>
              </a:rPr>
              <a:t>requirements and should not </a:t>
            </a:r>
            <a:r>
              <a:rPr lang="en-US" sz="2400" dirty="0">
                <a:latin typeface="+mn-lt"/>
              </a:rPr>
              <a:t>create unnecessary barriers to applicants </a:t>
            </a:r>
            <a:endParaRPr lang="en-US" sz="2400" dirty="0" smtClean="0">
              <a:latin typeface="+mn-lt"/>
            </a:endParaRPr>
          </a:p>
          <a:p>
            <a:pPr marL="342900" indent="-342900">
              <a:buFont typeface="Wingdings" panose="05000000000000000000" pitchFamily="2" charset="2"/>
              <a:buChar char="Ø"/>
            </a:pPr>
            <a:r>
              <a:rPr lang="en-US" sz="2000" dirty="0" smtClean="0">
                <a:latin typeface="+mn-lt"/>
              </a:rPr>
              <a:t>Ask yourself: is a </a:t>
            </a:r>
            <a:r>
              <a:rPr lang="en-US" sz="2000" dirty="0">
                <a:latin typeface="+mn-lt"/>
              </a:rPr>
              <a:t>specific type or length of work record a valid test of a candidate’s ability to meet the requirements of the position? Are there equivalencies? Is this essential, or desired/an asset? Requirements like having a driver’s licence can exclude persons with a visual </a:t>
            </a:r>
            <a:r>
              <a:rPr lang="en-US" sz="2000" dirty="0" smtClean="0">
                <a:latin typeface="+mn-lt"/>
              </a:rPr>
              <a:t>impairment when really the criteria is having transportation. </a:t>
            </a:r>
            <a:endParaRPr lang="en-US" sz="2400" dirty="0">
              <a:latin typeface="+mn-lt"/>
            </a:endParaRPr>
          </a:p>
          <a:p>
            <a:pPr>
              <a:buFont typeface="Courier New" panose="02070309020205020404" pitchFamily="49" charset="0"/>
              <a:buChar char="o"/>
            </a:pPr>
            <a:r>
              <a:rPr lang="en-US" sz="2400" dirty="0" smtClean="0">
                <a:latin typeface="+mn-lt"/>
              </a:rPr>
              <a:t> Selection </a:t>
            </a:r>
            <a:r>
              <a:rPr lang="en-US" sz="2400" dirty="0">
                <a:latin typeface="+mn-lt"/>
              </a:rPr>
              <a:t>criteria should be clear, yet flexible, in order to adapt to non-traditional career paths. Consider equivalent education and experience, and the value of diverse experiences. </a:t>
            </a:r>
            <a:r>
              <a:rPr lang="en-US" sz="2400" dirty="0" smtClean="0">
                <a:latin typeface="+mn-lt"/>
              </a:rPr>
              <a:t> </a:t>
            </a:r>
          </a:p>
          <a:p>
            <a:endParaRPr lang="en-US" sz="2400" dirty="0" smtClean="0">
              <a:latin typeface="+mn-lt"/>
            </a:endParaRPr>
          </a:p>
          <a:p>
            <a:pPr marL="342900" indent="-342900">
              <a:spcBef>
                <a:spcPct val="0"/>
              </a:spcBef>
              <a:buFont typeface="Arial" panose="020B0604020202020204" pitchFamily="34" charset="0"/>
              <a:buChar char="•"/>
            </a:pPr>
            <a:endParaRPr lang="en-US" altLang="en-US" sz="2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3849911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7889" y="1981200"/>
            <a:ext cx="11430000" cy="4267200"/>
          </a:xfrm>
        </p:spPr>
        <p:txBody>
          <a:bodyPr/>
          <a:lstStyle/>
          <a:p>
            <a:r>
              <a:rPr lang="en-US" sz="2400" b="1" dirty="0" smtClean="0">
                <a:latin typeface="+mn-lt"/>
              </a:rPr>
              <a:t>Consider a targeted </a:t>
            </a:r>
            <a:r>
              <a:rPr lang="en-US" sz="2400" b="1" dirty="0">
                <a:latin typeface="+mn-lt"/>
              </a:rPr>
              <a:t>hiring </a:t>
            </a:r>
            <a:r>
              <a:rPr lang="en-US" sz="2400" b="1" dirty="0" smtClean="0">
                <a:latin typeface="+mn-lt"/>
              </a:rPr>
              <a:t>process - </a:t>
            </a:r>
            <a:r>
              <a:rPr lang="en-US" sz="2400" dirty="0" smtClean="0">
                <a:latin typeface="+mn-lt"/>
              </a:rPr>
              <a:t>hiring </a:t>
            </a:r>
            <a:r>
              <a:rPr lang="en-US" sz="2400" dirty="0">
                <a:latin typeface="+mn-lt"/>
              </a:rPr>
              <a:t>committees should </a:t>
            </a:r>
            <a:r>
              <a:rPr lang="en-US" sz="2400" dirty="0" smtClean="0">
                <a:latin typeface="+mn-lt"/>
              </a:rPr>
              <a:t>consider whether there is an underrepresentation in their department and, if so, consider a targeted hiring process. </a:t>
            </a:r>
          </a:p>
          <a:p>
            <a:pPr marL="342900" indent="-342900">
              <a:buFont typeface="Arial" panose="020B0604020202020204" pitchFamily="34" charset="0"/>
              <a:buChar char="•"/>
            </a:pPr>
            <a:r>
              <a:rPr lang="en-US" sz="2400" b="1" dirty="0" smtClean="0">
                <a:latin typeface="+mn-lt"/>
              </a:rPr>
              <a:t>Designated </a:t>
            </a:r>
            <a:r>
              <a:rPr lang="en-US" sz="2400" b="1" dirty="0">
                <a:latin typeface="+mn-lt"/>
              </a:rPr>
              <a:t>Hire </a:t>
            </a:r>
            <a:r>
              <a:rPr lang="en-US" sz="2400" dirty="0">
                <a:latin typeface="+mn-lt"/>
              </a:rPr>
              <a:t>– The posting will specify that the successful candidate must be from a specific equity group(s) as identified in the posting. If there are no qualified candidates from the identified equity group(s), this will result in a failed search and a new search process must be commenced. </a:t>
            </a:r>
            <a:endParaRPr lang="en-US" sz="2400" dirty="0" smtClean="0">
              <a:latin typeface="+mn-lt"/>
            </a:endParaRPr>
          </a:p>
          <a:p>
            <a:pPr marL="342900" indent="-342900">
              <a:buFont typeface="Arial" panose="020B0604020202020204" pitchFamily="34" charset="0"/>
              <a:buChar char="•"/>
            </a:pPr>
            <a:r>
              <a:rPr lang="en-US" sz="2400" b="1" dirty="0" smtClean="0">
                <a:latin typeface="+mn-lt"/>
              </a:rPr>
              <a:t>Preference </a:t>
            </a:r>
            <a:r>
              <a:rPr lang="en-US" sz="2400" b="1" dirty="0">
                <a:latin typeface="+mn-lt"/>
              </a:rPr>
              <a:t>Hire</a:t>
            </a:r>
            <a:r>
              <a:rPr lang="en-US" sz="2400" dirty="0">
                <a:latin typeface="+mn-lt"/>
              </a:rPr>
              <a:t> – The posting will indicate that preference will be given to candidate(s) from a specific equity group(s) identified in the posting. If there are no qualified candidates from the identified equity group(s), the hiring department may still proceed with hiring a qualified candidate. </a:t>
            </a:r>
            <a:endParaRPr lang="en-US" sz="2400" dirty="0" smtClean="0">
              <a:latin typeface="+mn-lt"/>
            </a:endParaRPr>
          </a:p>
          <a:p>
            <a:endParaRPr lang="en-US" sz="2000" b="1" dirty="0" smtClean="0">
              <a:latin typeface="+mn-lt"/>
            </a:endParaRPr>
          </a:p>
          <a:p>
            <a:pPr marL="342900" indent="-342900">
              <a:spcBef>
                <a:spcPct val="0"/>
              </a:spcBef>
              <a:buFont typeface="Arial" panose="020B0604020202020204" pitchFamily="34" charset="0"/>
              <a:buChar char="•"/>
            </a:pPr>
            <a:endParaRPr lang="en-US" altLang="en-US" sz="2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291736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400" b="1" dirty="0" smtClean="0">
                <a:latin typeface="+mn-lt"/>
                <a:cs typeface="Arial" panose="020B0604020202020204" pitchFamily="34" charset="0"/>
              </a:rPr>
              <a:t>Consider </a:t>
            </a:r>
            <a:r>
              <a:rPr lang="en-US" sz="2400" b="1" dirty="0">
                <a:latin typeface="+mn-lt"/>
                <a:cs typeface="Arial" panose="020B0604020202020204" pitchFamily="34" charset="0"/>
              </a:rPr>
              <a:t>advertising in non-traditional sources and broaden </a:t>
            </a:r>
            <a:r>
              <a:rPr lang="en-US" sz="2400" b="1" dirty="0" smtClean="0">
                <a:latin typeface="+mn-lt"/>
                <a:cs typeface="Arial" panose="020B0604020202020204" pitchFamily="34" charset="0"/>
              </a:rPr>
              <a:t>search – ask HRDO</a:t>
            </a:r>
            <a:endParaRPr lang="en-US" sz="2400" b="1" dirty="0">
              <a:latin typeface="+mn-lt"/>
              <a:cs typeface="Arial" panose="020B0604020202020204" pitchFamily="34" charset="0"/>
            </a:endParaRPr>
          </a:p>
          <a:p>
            <a:pPr>
              <a:buFont typeface="Courier New" panose="02070309020205020404" pitchFamily="49" charset="0"/>
              <a:buChar char="o"/>
            </a:pPr>
            <a:r>
              <a:rPr lang="en-US" sz="2000" dirty="0" smtClean="0">
                <a:latin typeface="+mn-lt"/>
                <a:cs typeface="Arial" panose="020B0604020202020204" pitchFamily="34" charset="0"/>
              </a:rPr>
              <a:t> Advertise </a:t>
            </a:r>
            <a:r>
              <a:rPr lang="en-US" sz="2000" dirty="0">
                <a:latin typeface="+mn-lt"/>
                <a:cs typeface="Arial" panose="020B0604020202020204" pitchFamily="34" charset="0"/>
              </a:rPr>
              <a:t>widely </a:t>
            </a:r>
            <a:r>
              <a:rPr lang="en-US" sz="2000" dirty="0" smtClean="0">
                <a:latin typeface="+mn-lt"/>
                <a:cs typeface="Arial" panose="020B0604020202020204" pitchFamily="34" charset="0"/>
              </a:rPr>
              <a:t>– social media, via your colleagues including those in other departments, promoting the position via professional </a:t>
            </a:r>
            <a:r>
              <a:rPr lang="en-US" sz="2000" dirty="0">
                <a:latin typeface="+mn-lt"/>
                <a:cs typeface="Arial" panose="020B0604020202020204" pitchFamily="34" charset="0"/>
              </a:rPr>
              <a:t>associations including those of underrepresented groups </a:t>
            </a:r>
            <a:r>
              <a:rPr lang="en-US" sz="2000" dirty="0" smtClean="0">
                <a:latin typeface="+mn-lt"/>
              </a:rPr>
              <a:t> </a:t>
            </a:r>
            <a:endParaRPr lang="en-US" sz="2000" dirty="0">
              <a:latin typeface="+mn-lt"/>
            </a:endParaRPr>
          </a:p>
          <a:p>
            <a:pPr>
              <a:buFont typeface="Courier New" panose="02070309020205020404" pitchFamily="49" charset="0"/>
              <a:buChar char="o"/>
            </a:pPr>
            <a:r>
              <a:rPr lang="en-US" sz="2000" dirty="0" smtClean="0">
                <a:latin typeface="+mn-lt"/>
                <a:cs typeface="Arial" panose="020B0604020202020204" pitchFamily="34" charset="0"/>
              </a:rPr>
              <a:t> Conduct </a:t>
            </a:r>
            <a:r>
              <a:rPr lang="en-US" sz="2000" dirty="0">
                <a:latin typeface="+mn-lt"/>
                <a:cs typeface="Arial" panose="020B0604020202020204" pitchFamily="34" charset="0"/>
              </a:rPr>
              <a:t>other targeted </a:t>
            </a:r>
            <a:r>
              <a:rPr lang="en-US" sz="2000" dirty="0" smtClean="0">
                <a:latin typeface="+mn-lt"/>
                <a:cs typeface="Arial" panose="020B0604020202020204" pitchFamily="34" charset="0"/>
              </a:rPr>
              <a:t>outreach, i.e.. contact organizations who help persons disabled by barriers find employment  </a:t>
            </a:r>
            <a:endParaRPr lang="en-US" sz="2400" b="1" dirty="0" smtClean="0">
              <a:latin typeface="+mn-lt"/>
              <a:cs typeface="Arial" panose="020B0604020202020204" pitchFamily="34" charset="0"/>
            </a:endParaRPr>
          </a:p>
          <a:p>
            <a:r>
              <a:rPr lang="en-US" sz="2400" b="1" dirty="0" smtClean="0">
                <a:latin typeface="+mn-lt"/>
                <a:cs typeface="Arial" panose="020B0604020202020204" pitchFamily="34" charset="0"/>
              </a:rPr>
              <a:t>Ensure job postings are accessible</a:t>
            </a:r>
          </a:p>
          <a:p>
            <a:pPr marL="342900" indent="-342900">
              <a:buFont typeface="Courier New" panose="02070309020205020404" pitchFamily="49" charset="0"/>
              <a:buChar char="o"/>
            </a:pPr>
            <a:r>
              <a:rPr lang="en-US" sz="2000" dirty="0" smtClean="0">
                <a:latin typeface="+mn-lt"/>
                <a:cs typeface="Arial" panose="020B0604020202020204" pitchFamily="34" charset="0"/>
              </a:rPr>
              <a:t>Consider how content is experienced by those with visual impairments – use a larger or adjustable font  size, avoid quirky fonts, use larger contrast, and use Word not Pdf documents.</a:t>
            </a:r>
          </a:p>
          <a:p>
            <a:pPr marL="342900" indent="-342900">
              <a:buFont typeface="Courier New" panose="02070309020205020404" pitchFamily="49" charset="0"/>
              <a:buChar char="o"/>
            </a:pPr>
            <a:r>
              <a:rPr lang="en-US" sz="2000" dirty="0" smtClean="0">
                <a:latin typeface="+mn-lt"/>
                <a:cs typeface="Arial" panose="020B0604020202020204" pitchFamily="34" charset="0"/>
              </a:rPr>
              <a:t>Consider how content is experienced by those with dyslexia – sans serif fonts are better, use bold not italics</a:t>
            </a:r>
          </a:p>
          <a:p>
            <a:pPr marL="342900" indent="-342900">
              <a:buFont typeface="Courier New" panose="02070309020205020404" pitchFamily="49" charset="0"/>
              <a:buChar char="o"/>
            </a:pPr>
            <a:r>
              <a:rPr lang="en-US" sz="2000" dirty="0" smtClean="0">
                <a:latin typeface="+mn-lt"/>
                <a:cs typeface="Arial" panose="020B0604020202020204" pitchFamily="34" charset="0"/>
              </a:rPr>
              <a:t>Include active offer that alternative formats are available upon request. </a:t>
            </a:r>
          </a:p>
          <a:p>
            <a:pPr marL="342900" indent="-342900">
              <a:buFont typeface="Courier New" panose="02070309020205020404" pitchFamily="49" charset="0"/>
              <a:buChar char="o"/>
            </a:pPr>
            <a:endParaRPr lang="en-US" sz="2400" b="1" dirty="0" smtClean="0">
              <a:latin typeface="+mn-lt"/>
              <a:cs typeface="Arial" panose="020B0604020202020204" pitchFamily="34" charset="0"/>
            </a:endParaRPr>
          </a:p>
          <a:p>
            <a:pPr marL="342900" indent="-342900">
              <a:buFont typeface="Courier New" panose="02070309020205020404" pitchFamily="49" charset="0"/>
              <a:buChar char="o"/>
            </a:pPr>
            <a:endParaRPr lang="en-US" sz="2400" dirty="0">
              <a:cs typeface="Arial" panose="020B0604020202020204" pitchFamily="34" charset="0"/>
            </a:endParaRPr>
          </a:p>
          <a:p>
            <a:pPr>
              <a:buFont typeface="Courier New" panose="02070309020205020404" pitchFamily="49" charset="0"/>
              <a:buChar char="o"/>
            </a:pPr>
            <a:endParaRPr lang="en-US" altLang="en-US" sz="2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2034953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000" b="1" dirty="0">
                <a:latin typeface="+mn-lt"/>
                <a:cs typeface="Arial" panose="020B0604020202020204" pitchFamily="34" charset="0"/>
              </a:rPr>
              <a:t>Provide reasonable accommodations  </a:t>
            </a:r>
          </a:p>
          <a:p>
            <a:pPr marL="342900" indent="-342900">
              <a:buFont typeface="Courier New" panose="02070309020205020404" pitchFamily="49" charset="0"/>
              <a:buChar char="o"/>
            </a:pPr>
            <a:r>
              <a:rPr lang="en-US" sz="2000" dirty="0">
                <a:latin typeface="+mn-lt"/>
                <a:cs typeface="Arial" panose="020B0604020202020204" pitchFamily="34" charset="0"/>
              </a:rPr>
              <a:t>If accommodation requested, refer the candidate to your HRC who will work with candidate to determine accommodations</a:t>
            </a:r>
          </a:p>
          <a:p>
            <a:pPr marL="342900" indent="-342900">
              <a:buFont typeface="Courier New" panose="02070309020205020404" pitchFamily="49" charset="0"/>
              <a:buChar char="o"/>
            </a:pPr>
            <a:r>
              <a:rPr lang="en-US" sz="2000" dirty="0">
                <a:latin typeface="+mn-lt"/>
                <a:cs typeface="Arial" panose="020B0604020202020204" pitchFamily="34" charset="0"/>
              </a:rPr>
              <a:t>Keep information </a:t>
            </a:r>
            <a:r>
              <a:rPr lang="en-US" sz="2000" dirty="0" smtClean="0">
                <a:latin typeface="+mn-lt"/>
                <a:cs typeface="Arial" panose="020B0604020202020204" pitchFamily="34" charset="0"/>
              </a:rPr>
              <a:t>shared with you confidential </a:t>
            </a:r>
          </a:p>
          <a:p>
            <a:pPr marL="342900" indent="-342900">
              <a:buFont typeface="Courier New" panose="02070309020205020404" pitchFamily="49" charset="0"/>
              <a:buChar char="o"/>
            </a:pPr>
            <a:r>
              <a:rPr lang="en-US" sz="2000" dirty="0" smtClean="0">
                <a:latin typeface="+mn-lt"/>
                <a:cs typeface="Arial" panose="020B0604020202020204" pitchFamily="34" charset="0"/>
              </a:rPr>
              <a:t>Only </a:t>
            </a:r>
            <a:r>
              <a:rPr lang="en-US" sz="2000" dirty="0">
                <a:latin typeface="+mn-lt"/>
                <a:cs typeface="Arial" panose="020B0604020202020204" pitchFamily="34" charset="0"/>
              </a:rPr>
              <a:t>deny accommodation where undue hardship and after consultation with the HRDO – safety, </a:t>
            </a:r>
            <a:r>
              <a:rPr lang="en-US" sz="2000" dirty="0" smtClean="0">
                <a:latin typeface="+mn-lt"/>
                <a:cs typeface="Arial" panose="020B0604020202020204" pitchFamily="34" charset="0"/>
              </a:rPr>
              <a:t>financial  </a:t>
            </a:r>
          </a:p>
          <a:p>
            <a:pPr marL="342900" indent="-342900">
              <a:buFont typeface="Courier New" panose="02070309020205020404" pitchFamily="49" charset="0"/>
              <a:buChar char="o"/>
            </a:pPr>
            <a:r>
              <a:rPr lang="en-US" sz="2000" dirty="0">
                <a:latin typeface="+mn-lt"/>
                <a:cs typeface="Arial" panose="020B0604020202020204" pitchFamily="34" charset="0"/>
              </a:rPr>
              <a:t>Committees must not allow f</a:t>
            </a:r>
            <a:r>
              <a:rPr lang="en-US" sz="2000" dirty="0">
                <a:latin typeface="+mn-lt"/>
              </a:rPr>
              <a:t>or any requested accommodation to negatively influence their view of a candidate during the assessment process</a:t>
            </a:r>
            <a:r>
              <a:rPr lang="en-US" sz="2000" dirty="0" smtClean="0">
                <a:latin typeface="+mn-lt"/>
              </a:rPr>
              <a:t>.</a:t>
            </a:r>
            <a:endParaRPr lang="en-US" sz="2000" b="1" dirty="0" smtClean="0">
              <a:latin typeface="+mn-lt"/>
              <a:cs typeface="Arial" panose="020B0604020202020204" pitchFamily="34" charset="0"/>
            </a:endParaRPr>
          </a:p>
          <a:p>
            <a:r>
              <a:rPr lang="en-US" sz="2000" b="1" dirty="0" smtClean="0">
                <a:latin typeface="+mn-lt"/>
                <a:cs typeface="Arial" panose="020B0604020202020204" pitchFamily="34" charset="0"/>
              </a:rPr>
              <a:t>Hiring committees</a:t>
            </a:r>
          </a:p>
          <a:p>
            <a:pPr marL="342900" indent="-342900">
              <a:buFont typeface="Courier New" panose="02070309020205020404" pitchFamily="49" charset="0"/>
              <a:buChar char="o"/>
            </a:pPr>
            <a:r>
              <a:rPr lang="en-US" sz="2000" dirty="0" smtClean="0">
                <a:latin typeface="+mn-lt"/>
                <a:cs typeface="Arial" panose="020B0604020202020204" pitchFamily="34" charset="0"/>
              </a:rPr>
              <a:t>Where possible, </a:t>
            </a:r>
            <a:r>
              <a:rPr lang="en-US" sz="2000" dirty="0">
                <a:latin typeface="+mn-lt"/>
              </a:rPr>
              <a:t>try to ensure diversity on the </a:t>
            </a:r>
            <a:r>
              <a:rPr lang="en-US" sz="2000" dirty="0" smtClean="0">
                <a:latin typeface="+mn-lt"/>
              </a:rPr>
              <a:t>hiring committee </a:t>
            </a:r>
            <a:r>
              <a:rPr lang="en-US" sz="2000" dirty="0" smtClean="0">
                <a:latin typeface="+mn-lt"/>
                <a:cs typeface="Arial" panose="020B0604020202020204" pitchFamily="34" charset="0"/>
              </a:rPr>
              <a:t> </a:t>
            </a:r>
          </a:p>
          <a:p>
            <a:pPr marL="342900" indent="-342900">
              <a:buFont typeface="Courier New" panose="02070309020205020404" pitchFamily="49" charset="0"/>
              <a:buChar char="o"/>
            </a:pPr>
            <a:r>
              <a:rPr lang="en-US" sz="2000" dirty="0" smtClean="0">
                <a:latin typeface="+mn-lt"/>
                <a:cs typeface="Arial" panose="020B0604020202020204" pitchFamily="34" charset="0"/>
              </a:rPr>
              <a:t>Request unconscious bias training from the Human Rights &amp; Diversity Office </a:t>
            </a:r>
            <a:endParaRPr lang="en-US" sz="2000" dirty="0">
              <a:latin typeface="+mn-lt"/>
              <a:cs typeface="Arial" panose="020B0604020202020204" pitchFamily="34" charset="0"/>
            </a:endParaRPr>
          </a:p>
          <a:p>
            <a:pPr>
              <a:buFont typeface="Arial" panose="020B0604020202020204" pitchFamily="34" charset="0"/>
              <a:buChar char="•"/>
            </a:pPr>
            <a:endParaRPr lang="en-US" sz="2000" dirty="0">
              <a:cs typeface="Arial" panose="020B0604020202020204" pitchFamily="34" charset="0"/>
            </a:endParaRPr>
          </a:p>
          <a:p>
            <a:endParaRPr lang="en-US" sz="2000" dirty="0">
              <a:cs typeface="Arial" panose="020B0604020202020204" pitchFamily="34" charset="0"/>
            </a:endParaRPr>
          </a:p>
          <a:p>
            <a:pPr>
              <a:buFont typeface="Courier New" panose="02070309020205020404" pitchFamily="49" charset="0"/>
              <a:buChar char="o"/>
            </a:pPr>
            <a:endParaRPr lang="en-US" altLang="en-US" sz="2000" b="1" u="sng" dirty="0" smtClean="0">
              <a:latin typeface="+mn-lt"/>
              <a:cs typeface="Arial" panose="020B0604020202020204" pitchFamily="34" charset="0"/>
            </a:endParaRPr>
          </a:p>
          <a:p>
            <a:pPr>
              <a:spcBef>
                <a:spcPct val="0"/>
              </a:spcBef>
            </a:pPr>
            <a:endParaRPr lang="en-US" altLang="en-US" sz="2000" dirty="0">
              <a:latin typeface="+mn-lt"/>
            </a:endParaRPr>
          </a:p>
          <a:p>
            <a:pPr>
              <a:defRPr/>
            </a:pPr>
            <a:endParaRPr lang="en-US" sz="20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4032087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1668" y="1905000"/>
            <a:ext cx="11430000" cy="4267200"/>
          </a:xfrm>
        </p:spPr>
        <p:txBody>
          <a:bodyPr/>
          <a:lstStyle/>
          <a:p>
            <a:pPr>
              <a:lnSpc>
                <a:spcPct val="150000"/>
              </a:lnSpc>
            </a:pPr>
            <a:r>
              <a:rPr lang="en-US" sz="2400" b="1" dirty="0" smtClean="0">
                <a:latin typeface="+mn-lt"/>
                <a:cs typeface="Arial" panose="020B0604020202020204" pitchFamily="34" charset="0"/>
              </a:rPr>
              <a:t>Screening and evaluation</a:t>
            </a:r>
          </a:p>
          <a:p>
            <a:pPr marL="342900" indent="-342900">
              <a:buFont typeface="Courier New" panose="02070309020205020404" pitchFamily="49" charset="0"/>
              <a:buChar char="o"/>
            </a:pPr>
            <a:r>
              <a:rPr lang="en-US" sz="2400" dirty="0" smtClean="0">
                <a:latin typeface="+mn-lt"/>
              </a:rPr>
              <a:t>Be </a:t>
            </a:r>
            <a:r>
              <a:rPr lang="en-US" sz="2400" dirty="0">
                <a:latin typeface="+mn-lt"/>
              </a:rPr>
              <a:t>mindful that the best-qualified candidates may not have the most years of experience or greatest number </a:t>
            </a:r>
            <a:r>
              <a:rPr lang="en-US" sz="2400" dirty="0" smtClean="0">
                <a:latin typeface="+mn-lt"/>
              </a:rPr>
              <a:t>of accomplishments, and that a candidate’s barriers may not always have been accommodated.  </a:t>
            </a:r>
          </a:p>
          <a:p>
            <a:pPr marL="1028700" lvl="1" indent="-342900">
              <a:buFont typeface="Courier New" panose="02070309020205020404" pitchFamily="49" charset="0"/>
              <a:buChar char="o"/>
            </a:pPr>
            <a:r>
              <a:rPr lang="en-US" sz="2000" dirty="0" smtClean="0">
                <a:latin typeface="+mn-lt"/>
              </a:rPr>
              <a:t>Consider equivalent and volunteer experience, life experience, and benefits of diversity</a:t>
            </a:r>
          </a:p>
          <a:p>
            <a:pPr marL="1028700" lvl="1" indent="-342900">
              <a:buFont typeface="Courier New" panose="02070309020205020404" pitchFamily="49" charset="0"/>
              <a:buChar char="o"/>
            </a:pPr>
            <a:r>
              <a:rPr lang="en-US" sz="2000" dirty="0" smtClean="0">
                <a:latin typeface="+mn-lt"/>
              </a:rPr>
              <a:t>Consider impact of bias on job experience, references, employment interruptions</a:t>
            </a:r>
          </a:p>
          <a:p>
            <a:pPr marL="1028700" lvl="1" indent="-342900">
              <a:buFont typeface="Courier New" panose="02070309020205020404" pitchFamily="49" charset="0"/>
              <a:buChar char="o"/>
            </a:pPr>
            <a:r>
              <a:rPr lang="en-US" sz="2000" dirty="0" smtClean="0">
                <a:latin typeface="+mn-lt"/>
              </a:rPr>
              <a:t>Consider impact of intersectionality</a:t>
            </a:r>
          </a:p>
          <a:p>
            <a:pPr lvl="1" indent="0">
              <a:buNone/>
            </a:pPr>
            <a:endParaRPr lang="en-US" sz="2000" dirty="0" smtClean="0">
              <a:latin typeface="+mn-lt"/>
            </a:endParaRPr>
          </a:p>
          <a:p>
            <a:pPr marL="342900" indent="-342900">
              <a:buFont typeface="Courier New" panose="02070309020205020404" pitchFamily="49" charset="0"/>
              <a:buChar char="o"/>
            </a:pPr>
            <a:r>
              <a:rPr lang="en-US" sz="2400" dirty="0" smtClean="0">
                <a:latin typeface="+mn-lt"/>
                <a:cs typeface="Arial" panose="020B0604020202020204" pitchFamily="34" charset="0"/>
              </a:rPr>
              <a:t>Provide reasonable accommodation as needed for any screening processes – for example, accessible formats, oral vs. written evaluation (or vice versa), use of interpreter, quiet room, additional time to write test</a:t>
            </a:r>
          </a:p>
          <a:p>
            <a:pPr>
              <a:buFont typeface="Arial" panose="020B0604020202020204" pitchFamily="34" charset="0"/>
              <a:buChar char="•"/>
            </a:pPr>
            <a:endParaRPr lang="en-US" sz="2400" dirty="0">
              <a:cs typeface="Arial" panose="020B0604020202020204" pitchFamily="34" charset="0"/>
            </a:endParaRPr>
          </a:p>
          <a:p>
            <a:endParaRPr lang="en-US" sz="2400" dirty="0">
              <a:cs typeface="Arial" panose="020B0604020202020204" pitchFamily="34" charset="0"/>
            </a:endParaRPr>
          </a:p>
          <a:p>
            <a:pPr>
              <a:buFont typeface="Courier New" panose="02070309020205020404" pitchFamily="49" charset="0"/>
              <a:buChar char="o"/>
            </a:pPr>
            <a:endParaRPr lang="en-US" altLang="en-US" sz="2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3966172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0999" y="2057400"/>
            <a:ext cx="11430000" cy="4267200"/>
          </a:xfrm>
        </p:spPr>
        <p:txBody>
          <a:bodyPr/>
          <a:lstStyle/>
          <a:p>
            <a:r>
              <a:rPr lang="en-US" sz="2400" b="1" dirty="0" smtClean="0">
                <a:latin typeface="+mn-lt"/>
                <a:cs typeface="Arial" panose="020B0604020202020204" pitchFamily="34" charset="0"/>
              </a:rPr>
              <a:t>Interview process</a:t>
            </a:r>
            <a:endParaRPr lang="en-US" sz="2400" dirty="0" smtClean="0">
              <a:latin typeface="+mn-lt"/>
            </a:endParaRPr>
          </a:p>
          <a:p>
            <a:pPr marL="342900" indent="-342900">
              <a:buFont typeface="Arial" panose="020B0604020202020204" pitchFamily="34" charset="0"/>
              <a:buChar char="•"/>
            </a:pPr>
            <a:r>
              <a:rPr lang="en-CA" sz="2400" dirty="0" smtClean="0">
                <a:latin typeface="+mn-lt"/>
              </a:rPr>
              <a:t>Consider accessibility of interview location</a:t>
            </a:r>
          </a:p>
          <a:p>
            <a:pPr marL="342900" indent="-342900">
              <a:buFont typeface="Arial" panose="020B0604020202020204" pitchFamily="34" charset="0"/>
              <a:buChar char="•"/>
            </a:pPr>
            <a:r>
              <a:rPr lang="en-CA" sz="2400" dirty="0" smtClean="0">
                <a:latin typeface="+mn-lt"/>
              </a:rPr>
              <a:t>Before </a:t>
            </a:r>
            <a:r>
              <a:rPr lang="en-CA" sz="2400" dirty="0">
                <a:latin typeface="+mn-lt"/>
              </a:rPr>
              <a:t>the interview, consider how much you can let people know in advance </a:t>
            </a:r>
            <a:r>
              <a:rPr lang="en-CA" sz="2400" dirty="0" smtClean="0">
                <a:latin typeface="+mn-lt"/>
              </a:rPr>
              <a:t>without </a:t>
            </a:r>
            <a:r>
              <a:rPr lang="en-CA" sz="2400" dirty="0">
                <a:latin typeface="+mn-lt"/>
              </a:rPr>
              <a:t>compromising the integrity of the </a:t>
            </a:r>
            <a:r>
              <a:rPr lang="en-CA" sz="2400" dirty="0" smtClean="0">
                <a:latin typeface="+mn-lt"/>
              </a:rPr>
              <a:t>process:</a:t>
            </a:r>
          </a:p>
          <a:p>
            <a:pPr marL="1028700" lvl="1" indent="-342900">
              <a:buFont typeface="Wingdings" panose="05000000000000000000" pitchFamily="2" charset="2"/>
              <a:buChar char="Ø"/>
              <a:defRPr/>
            </a:pPr>
            <a:r>
              <a:rPr lang="en-CA" sz="2000" dirty="0" smtClean="0">
                <a:latin typeface="+mn-lt"/>
              </a:rPr>
              <a:t>How </a:t>
            </a:r>
            <a:r>
              <a:rPr lang="en-CA" sz="2000" dirty="0">
                <a:latin typeface="+mn-lt"/>
              </a:rPr>
              <a:t>long the interview should take, </a:t>
            </a:r>
            <a:r>
              <a:rPr lang="en-CA" sz="2000" dirty="0" smtClean="0">
                <a:latin typeface="+mn-lt"/>
              </a:rPr>
              <a:t>what </a:t>
            </a:r>
            <a:r>
              <a:rPr lang="en-CA" sz="2000" dirty="0">
                <a:latin typeface="+mn-lt"/>
              </a:rPr>
              <a:t>the process will </a:t>
            </a:r>
            <a:r>
              <a:rPr lang="en-CA" sz="2000" dirty="0" smtClean="0">
                <a:latin typeface="+mn-lt"/>
              </a:rPr>
              <a:t>be, how many people involved</a:t>
            </a:r>
          </a:p>
          <a:p>
            <a:pPr marL="1028700" lvl="1" indent="-342900">
              <a:buFont typeface="Wingdings" panose="05000000000000000000" pitchFamily="2" charset="2"/>
              <a:buChar char="Ø"/>
              <a:defRPr/>
            </a:pPr>
            <a:r>
              <a:rPr lang="en-CA" sz="2000" dirty="0" smtClean="0">
                <a:latin typeface="+mn-lt"/>
              </a:rPr>
              <a:t>Provide </a:t>
            </a:r>
            <a:r>
              <a:rPr lang="en-CA" sz="2000" dirty="0">
                <a:latin typeface="+mn-lt"/>
              </a:rPr>
              <a:t>copies of questions in advance, if possible (even 15-30 minutes</a:t>
            </a:r>
            <a:r>
              <a:rPr lang="en-CA" sz="2000" dirty="0" smtClean="0">
                <a:latin typeface="+mn-lt"/>
              </a:rPr>
              <a:t>)</a:t>
            </a:r>
            <a:endParaRPr lang="en-CA" sz="2000" dirty="0">
              <a:latin typeface="+mn-lt"/>
            </a:endParaRPr>
          </a:p>
          <a:p>
            <a:pPr marL="342900" indent="-342900">
              <a:buFont typeface="Arial" panose="020B0604020202020204" pitchFamily="34" charset="0"/>
              <a:buChar char="•"/>
            </a:pPr>
            <a:r>
              <a:rPr lang="en-CA" sz="2400" dirty="0" smtClean="0">
                <a:latin typeface="+mn-lt"/>
              </a:rPr>
              <a:t>Unless an applicant requests otherwise, speak at a normal place and volume</a:t>
            </a:r>
          </a:p>
          <a:p>
            <a:pPr marL="342900" indent="-342900">
              <a:buFont typeface="Arial" panose="020B0604020202020204" pitchFamily="34" charset="0"/>
              <a:buChar char="•"/>
            </a:pPr>
            <a:r>
              <a:rPr lang="en-CA" sz="2400" dirty="0" smtClean="0">
                <a:latin typeface="+mn-lt"/>
              </a:rPr>
              <a:t>Review </a:t>
            </a:r>
            <a:r>
              <a:rPr lang="en-CA" sz="2400" dirty="0">
                <a:latin typeface="+mn-lt"/>
              </a:rPr>
              <a:t>the position description together before each interview to ground everyone in the task at hand and provide written copies of the questions during the </a:t>
            </a:r>
            <a:r>
              <a:rPr lang="en-CA" sz="2400" dirty="0" smtClean="0">
                <a:latin typeface="+mn-lt"/>
              </a:rPr>
              <a:t>interview.</a:t>
            </a:r>
          </a:p>
          <a:p>
            <a:pPr marL="342900" indent="-342900">
              <a:buFont typeface="Arial" panose="020B0604020202020204" pitchFamily="34" charset="0"/>
              <a:buChar char="•"/>
            </a:pPr>
            <a:r>
              <a:rPr lang="en-CA" sz="2400" dirty="0" smtClean="0">
                <a:latin typeface="+mn-lt"/>
              </a:rPr>
              <a:t>Welcome service animals and support persons</a:t>
            </a:r>
          </a:p>
          <a:p>
            <a:pPr marL="1028700" lvl="1" indent="-342900">
              <a:buFont typeface="Wingdings" panose="05000000000000000000" pitchFamily="2" charset="2"/>
              <a:buChar char="Ø"/>
            </a:pPr>
            <a:r>
              <a:rPr lang="en-CA" sz="2000" dirty="0" smtClean="0">
                <a:latin typeface="+mn-lt"/>
              </a:rPr>
              <a:t>Do not pet or interact with service animals. Speak to the candidate, not their support person.</a:t>
            </a:r>
          </a:p>
          <a:p>
            <a:pPr marL="1028700" lvl="1" indent="-342900">
              <a:buFont typeface="Wingdings" panose="05000000000000000000" pitchFamily="2" charset="2"/>
              <a:buChar char="Ø"/>
            </a:pPr>
            <a:endParaRPr lang="en-CA" sz="2000" dirty="0" smtClean="0">
              <a:latin typeface="+mn-lt"/>
            </a:endParaRPr>
          </a:p>
          <a:p>
            <a:pPr lvl="1" indent="0">
              <a:buNone/>
            </a:pPr>
            <a:endParaRPr lang="en-CA" sz="2000" dirty="0" smtClean="0">
              <a:latin typeface="+mn-lt"/>
            </a:endParaRPr>
          </a:p>
          <a:p>
            <a:pPr marL="342900" indent="-342900">
              <a:buFont typeface="Courier New" panose="02070309020205020404" pitchFamily="49" charset="0"/>
              <a:buChar char="o"/>
            </a:pPr>
            <a:endParaRPr lang="en-CA" sz="2400" dirty="0"/>
          </a:p>
          <a:p>
            <a:endParaRPr lang="en-US" sz="2400" b="1" dirty="0" smtClean="0">
              <a:cs typeface="Arial" panose="020B0604020202020204" pitchFamily="34" charset="0"/>
            </a:endParaRPr>
          </a:p>
          <a:p>
            <a:pPr>
              <a:buFont typeface="Arial" panose="020B0604020202020204" pitchFamily="34" charset="0"/>
              <a:buChar char="•"/>
            </a:pPr>
            <a:endParaRPr lang="en-US" sz="2400" dirty="0">
              <a:cs typeface="Arial" panose="020B0604020202020204" pitchFamily="34" charset="0"/>
            </a:endParaRPr>
          </a:p>
          <a:p>
            <a:endParaRPr lang="en-US" sz="2400" dirty="0">
              <a:cs typeface="Arial" panose="020B0604020202020204" pitchFamily="34" charset="0"/>
            </a:endParaRPr>
          </a:p>
          <a:p>
            <a:pPr>
              <a:buFont typeface="Courier New" panose="02070309020205020404" pitchFamily="49" charset="0"/>
              <a:buChar char="o"/>
            </a:pPr>
            <a:endParaRPr lang="en-US" altLang="en-US" sz="2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421172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71668" y="2133600"/>
            <a:ext cx="11430000" cy="4267200"/>
          </a:xfrm>
        </p:spPr>
        <p:txBody>
          <a:bodyPr/>
          <a:lstStyle/>
          <a:p>
            <a:r>
              <a:rPr lang="en-US" dirty="0">
                <a:latin typeface="+mn-lt"/>
              </a:rPr>
              <a:t>The online training will benefit our employees by providing important insight on </a:t>
            </a:r>
            <a:r>
              <a:rPr lang="en-US" dirty="0" smtClean="0">
                <a:latin typeface="+mn-lt"/>
              </a:rPr>
              <a:t>how to provide reasonable accommodation during the recruitment process and in employment. </a:t>
            </a:r>
          </a:p>
          <a:p>
            <a:endParaRPr lang="en-US" dirty="0">
              <a:latin typeface="+mn-lt"/>
            </a:endParaRPr>
          </a:p>
          <a:p>
            <a:r>
              <a:rPr lang="en-US" dirty="0" smtClean="0">
                <a:latin typeface="+mn-lt"/>
              </a:rPr>
              <a:t>At the completion of the course, a record </a:t>
            </a:r>
            <a:r>
              <a:rPr lang="en-US" dirty="0">
                <a:latin typeface="+mn-lt"/>
              </a:rPr>
              <a:t>will </a:t>
            </a:r>
            <a:r>
              <a:rPr lang="en-US" dirty="0" smtClean="0">
                <a:latin typeface="+mn-lt"/>
              </a:rPr>
              <a:t>be generated </a:t>
            </a:r>
            <a:r>
              <a:rPr lang="en-US" dirty="0">
                <a:latin typeface="+mn-lt"/>
              </a:rPr>
              <a:t>for audit purposes </a:t>
            </a:r>
            <a:r>
              <a:rPr lang="en-US" dirty="0" smtClean="0">
                <a:latin typeface="+mn-lt"/>
              </a:rPr>
              <a:t>for verification </a:t>
            </a:r>
            <a:r>
              <a:rPr lang="en-US" dirty="0">
                <a:latin typeface="+mn-lt"/>
              </a:rPr>
              <a:t>of institutional compliance.</a:t>
            </a:r>
          </a:p>
          <a:p>
            <a:endParaRPr lang="en-US" dirty="0" smtClean="0">
              <a:latin typeface="+mn-lt"/>
            </a:endParaRPr>
          </a:p>
          <a:p>
            <a:r>
              <a:rPr lang="en-US" dirty="0" smtClean="0">
                <a:latin typeface="+mn-lt"/>
              </a:rPr>
              <a:t>Thank </a:t>
            </a:r>
            <a:r>
              <a:rPr lang="en-US" dirty="0">
                <a:latin typeface="+mn-lt"/>
              </a:rPr>
              <a:t>you </a:t>
            </a:r>
            <a:r>
              <a:rPr lang="en-US" dirty="0" smtClean="0">
                <a:latin typeface="+mn-lt"/>
              </a:rPr>
              <a:t>for </a:t>
            </a:r>
            <a:r>
              <a:rPr lang="en-US" dirty="0">
                <a:latin typeface="+mn-lt"/>
              </a:rPr>
              <a:t>your contribution toward building a barrier-free community at the University of Winnipeg.</a:t>
            </a:r>
          </a:p>
          <a:p>
            <a:endParaRPr lang="en-CA" dirty="0"/>
          </a:p>
        </p:txBody>
      </p:sp>
      <p:sp>
        <p:nvSpPr>
          <p:cNvPr id="6" name="Text Placeholder 5"/>
          <p:cNvSpPr>
            <a:spLocks noGrp="1"/>
          </p:cNvSpPr>
          <p:nvPr>
            <p:ph type="body" sz="quarter" idx="14"/>
          </p:nvPr>
        </p:nvSpPr>
        <p:spPr/>
        <p:txBody>
          <a:bodyPr/>
          <a:lstStyle/>
          <a:p>
            <a:r>
              <a:rPr lang="en-US" dirty="0" smtClean="0"/>
              <a:t>Module 1: Introduction</a:t>
            </a:r>
            <a:endParaRPr lang="en-CA" dirty="0"/>
          </a:p>
        </p:txBody>
      </p:sp>
    </p:spTree>
    <p:extLst>
      <p:ext uri="{BB962C8B-B14F-4D97-AF65-F5344CB8AC3E}">
        <p14:creationId xmlns:p14="http://schemas.microsoft.com/office/powerpoint/2010/main" val="3328598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b="1" dirty="0" smtClean="0">
                <a:latin typeface="+mn-lt"/>
                <a:cs typeface="Arial" panose="020B0604020202020204" pitchFamily="34" charset="0"/>
              </a:rPr>
              <a:t>Offering employment</a:t>
            </a:r>
            <a:endParaRPr lang="en-US" dirty="0">
              <a:latin typeface="+mn-lt"/>
            </a:endParaRPr>
          </a:p>
          <a:p>
            <a:pPr>
              <a:buFont typeface="Courier New" panose="02070309020205020404" pitchFamily="49" charset="0"/>
              <a:buChar char="o"/>
              <a:defRPr/>
            </a:pPr>
            <a:r>
              <a:rPr lang="en-US" dirty="0">
                <a:latin typeface="+mn-lt"/>
              </a:rPr>
              <a:t> </a:t>
            </a:r>
            <a:r>
              <a:rPr lang="en-CA" dirty="0" smtClean="0">
                <a:latin typeface="+mn-lt"/>
              </a:rPr>
              <a:t> Inform new employee of availability of reasonable accommodation and refer them to the Workplace </a:t>
            </a:r>
            <a:r>
              <a:rPr lang="en-CA" dirty="0">
                <a:latin typeface="+mn-lt"/>
              </a:rPr>
              <a:t>Accommodation </a:t>
            </a:r>
            <a:r>
              <a:rPr lang="en-CA" dirty="0" smtClean="0">
                <a:latin typeface="+mn-lt"/>
              </a:rPr>
              <a:t>Policy and </a:t>
            </a:r>
            <a:r>
              <a:rPr lang="en-CA" dirty="0">
                <a:latin typeface="+mn-lt"/>
              </a:rPr>
              <a:t>related </a:t>
            </a:r>
            <a:r>
              <a:rPr lang="en-CA" dirty="0" smtClean="0">
                <a:latin typeface="+mn-lt"/>
              </a:rPr>
              <a:t>policies (see list at the end of the presentation). </a:t>
            </a:r>
          </a:p>
          <a:p>
            <a:pPr>
              <a:defRPr/>
            </a:pPr>
            <a:endParaRPr lang="en-CA" dirty="0" smtClean="0">
              <a:latin typeface="+mn-lt"/>
            </a:endParaRPr>
          </a:p>
          <a:p>
            <a:pPr>
              <a:buFont typeface="Courier New" panose="02070309020205020404" pitchFamily="49" charset="0"/>
              <a:buChar char="o"/>
              <a:defRPr/>
            </a:pPr>
            <a:r>
              <a:rPr lang="en-CA" dirty="0" smtClean="0">
                <a:latin typeface="+mn-lt"/>
              </a:rPr>
              <a:t>  If needed, refer the employee to the Employee Health &amp; Wellness Specialist to determine reasonable accommodation, including any required emergency response plans </a:t>
            </a:r>
          </a:p>
        </p:txBody>
      </p:sp>
      <p:sp>
        <p:nvSpPr>
          <p:cNvPr id="3" name="Text Placeholder 2"/>
          <p:cNvSpPr>
            <a:spLocks noGrp="1"/>
          </p:cNvSpPr>
          <p:nvPr>
            <p:ph type="body" sz="quarter" idx="14"/>
          </p:nvPr>
        </p:nvSpPr>
        <p:spPr/>
        <p:txBody>
          <a:bodyPr/>
          <a:lstStyle/>
          <a:p>
            <a:r>
              <a:rPr lang="en-US" dirty="0" smtClean="0"/>
              <a:t>Accessibility in Recruitment – Best practices  </a:t>
            </a:r>
            <a:endParaRPr lang="en-CA" dirty="0"/>
          </a:p>
        </p:txBody>
      </p:sp>
    </p:spTree>
    <p:extLst>
      <p:ext uri="{BB962C8B-B14F-4D97-AF65-F5344CB8AC3E}">
        <p14:creationId xmlns:p14="http://schemas.microsoft.com/office/powerpoint/2010/main" val="291637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9493-CE52-5E4E-A43C-CA46E4D7B724}"/>
              </a:ext>
            </a:extLst>
          </p:cNvPr>
          <p:cNvSpPr>
            <a:spLocks noGrp="1"/>
          </p:cNvSpPr>
          <p:nvPr>
            <p:ph type="ctrTitle"/>
          </p:nvPr>
        </p:nvSpPr>
        <p:spPr>
          <a:xfrm>
            <a:off x="609600" y="914401"/>
            <a:ext cx="10896600" cy="2476690"/>
          </a:xfrm>
        </p:spPr>
        <p:txBody>
          <a:bodyPr/>
          <a:lstStyle/>
          <a:p>
            <a:pPr>
              <a:defRPr/>
            </a:pP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End of Module 2</a:t>
            </a:r>
            <a:endParaRPr lang="en-US" dirty="0"/>
          </a:p>
        </p:txBody>
      </p:sp>
      <p:sp>
        <p:nvSpPr>
          <p:cNvPr id="3" name="Subtitle 2">
            <a:extLst>
              <a:ext uri="{FF2B5EF4-FFF2-40B4-BE49-F238E27FC236}">
                <a16:creationId xmlns:a16="http://schemas.microsoft.com/office/drawing/2014/main" xmlns="" id="{4F8F5385-632E-F041-96A7-433D17D9101E}"/>
              </a:ext>
            </a:extLst>
          </p:cNvPr>
          <p:cNvSpPr>
            <a:spLocks noGrp="1"/>
          </p:cNvSpPr>
          <p:nvPr>
            <p:ph type="subTitle" idx="1"/>
          </p:nvPr>
        </p:nvSpPr>
        <p:spPr/>
        <p:txBody>
          <a:bodyPr/>
          <a:lstStyle/>
          <a:p>
            <a:r>
              <a:rPr lang="en-US" dirty="0" smtClean="0"/>
              <a:t>Stacey Belding, </a:t>
            </a:r>
            <a:r>
              <a:rPr lang="en-US" dirty="0" smtClean="0"/>
              <a:t>HRDO</a:t>
            </a:r>
            <a:endParaRPr lang="en-US" dirty="0" smtClean="0"/>
          </a:p>
          <a:p>
            <a:r>
              <a:rPr lang="en-US" dirty="0" smtClean="0"/>
              <a:t>(204) 988-7508</a:t>
            </a:r>
          </a:p>
          <a:p>
            <a:r>
              <a:rPr lang="en-US" dirty="0" smtClean="0"/>
              <a:t>s.belding@uwinnipeg.ca</a:t>
            </a:r>
          </a:p>
        </p:txBody>
      </p:sp>
    </p:spTree>
    <p:extLst>
      <p:ext uri="{BB962C8B-B14F-4D97-AF65-F5344CB8AC3E}">
        <p14:creationId xmlns:p14="http://schemas.microsoft.com/office/powerpoint/2010/main" val="1486740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9493-CE52-5E4E-A43C-CA46E4D7B724}"/>
              </a:ext>
            </a:extLst>
          </p:cNvPr>
          <p:cNvSpPr>
            <a:spLocks noGrp="1"/>
          </p:cNvSpPr>
          <p:nvPr>
            <p:ph type="ctrTitle"/>
          </p:nvPr>
        </p:nvSpPr>
        <p:spPr>
          <a:xfrm>
            <a:off x="609600" y="914401"/>
            <a:ext cx="10896600" cy="2476690"/>
          </a:xfrm>
        </p:spPr>
        <p:txBody>
          <a:bodyPr/>
          <a:lstStyle/>
          <a:p>
            <a:pPr>
              <a:defRPr/>
            </a:pP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Module 3 – Accessibility in Employment</a:t>
            </a:r>
            <a:endParaRPr lang="en-US" dirty="0"/>
          </a:p>
        </p:txBody>
      </p:sp>
      <p:sp>
        <p:nvSpPr>
          <p:cNvPr id="3" name="Subtitle 2">
            <a:extLst>
              <a:ext uri="{FF2B5EF4-FFF2-40B4-BE49-F238E27FC236}">
                <a16:creationId xmlns:a16="http://schemas.microsoft.com/office/drawing/2014/main" xmlns="" id="{4F8F5385-632E-F041-96A7-433D17D9101E}"/>
              </a:ext>
            </a:extLst>
          </p:cNvPr>
          <p:cNvSpPr>
            <a:spLocks noGrp="1"/>
          </p:cNvSpPr>
          <p:nvPr>
            <p:ph type="subTitle" idx="1"/>
          </p:nvPr>
        </p:nvSpPr>
        <p:spPr>
          <a:xfrm>
            <a:off x="609600" y="4038600"/>
            <a:ext cx="10896599" cy="851090"/>
          </a:xfrm>
        </p:spPr>
        <p:txBody>
          <a:bodyPr/>
          <a:lstStyle/>
          <a:p>
            <a:endParaRPr lang="en-US" dirty="0" smtClean="0"/>
          </a:p>
        </p:txBody>
      </p:sp>
    </p:spTree>
    <p:extLst>
      <p:ext uri="{BB962C8B-B14F-4D97-AF65-F5344CB8AC3E}">
        <p14:creationId xmlns:p14="http://schemas.microsoft.com/office/powerpoint/2010/main" val="1820428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a:defRPr/>
            </a:pPr>
            <a:r>
              <a:rPr lang="en-US" sz="3200" b="1" dirty="0" smtClean="0">
                <a:solidFill>
                  <a:schemeClr val="accent1"/>
                </a:solidFill>
              </a:rPr>
              <a:t>Module 3: Reasonable accommodation in employment </a:t>
            </a:r>
          </a:p>
          <a:p>
            <a:pPr marL="457200" indent="-457200">
              <a:buFont typeface="Arial" panose="020B0604020202020204" pitchFamily="34" charset="0"/>
              <a:buChar char="•"/>
              <a:defRPr/>
            </a:pPr>
            <a:r>
              <a:rPr lang="en-US" sz="2400" dirty="0" smtClean="0">
                <a:latin typeface="+mn-lt"/>
              </a:rPr>
              <a:t>Recap of the duty to accommodate</a:t>
            </a:r>
          </a:p>
          <a:p>
            <a:pPr marL="457200" indent="-457200">
              <a:buFont typeface="Arial" panose="020B0604020202020204" pitchFamily="34" charset="0"/>
              <a:buChar char="•"/>
              <a:defRPr/>
            </a:pPr>
            <a:r>
              <a:rPr lang="en-US" sz="2400" dirty="0" smtClean="0">
                <a:latin typeface="+mn-lt"/>
              </a:rPr>
              <a:t>Overview of three key processes</a:t>
            </a:r>
          </a:p>
          <a:p>
            <a:pPr marL="457200" indent="-457200">
              <a:buFont typeface="Arial" panose="020B0604020202020204" pitchFamily="34" charset="0"/>
              <a:buChar char="•"/>
              <a:defRPr/>
            </a:pPr>
            <a:r>
              <a:rPr lang="en-US" sz="2400" dirty="0" smtClean="0">
                <a:latin typeface="+mn-lt"/>
              </a:rPr>
              <a:t>Reasonable accommodation process</a:t>
            </a:r>
          </a:p>
          <a:p>
            <a:pPr marL="457200" indent="-457200">
              <a:buFont typeface="Arial" panose="020B0604020202020204" pitchFamily="34" charset="0"/>
              <a:buChar char="•"/>
              <a:defRPr/>
            </a:pPr>
            <a:r>
              <a:rPr lang="en-US" sz="2400" dirty="0" smtClean="0">
                <a:latin typeface="+mn-lt"/>
              </a:rPr>
              <a:t>Emergency response process</a:t>
            </a:r>
          </a:p>
          <a:p>
            <a:pPr marL="457200" indent="-457200">
              <a:buFont typeface="Arial" panose="020B0604020202020204" pitchFamily="34" charset="0"/>
              <a:buChar char="•"/>
              <a:defRPr/>
            </a:pPr>
            <a:r>
              <a:rPr lang="en-US" sz="2400" dirty="0" smtClean="0">
                <a:latin typeface="+mn-lt"/>
              </a:rPr>
              <a:t>Other Employment Standard requirements</a:t>
            </a:r>
          </a:p>
          <a:p>
            <a:pPr marL="457200" indent="-457200">
              <a:buFont typeface="Arial" panose="020B0604020202020204" pitchFamily="34" charset="0"/>
              <a:buChar char="•"/>
              <a:defRPr/>
            </a:pPr>
            <a:r>
              <a:rPr lang="en-US" sz="2400" dirty="0" smtClean="0">
                <a:latin typeface="+mn-lt"/>
              </a:rPr>
              <a:t>Tips for creating an inclusive culture</a:t>
            </a:r>
          </a:p>
          <a:p>
            <a:pPr marL="457200" indent="-457200">
              <a:buFont typeface="Arial" panose="020B0604020202020204" pitchFamily="34" charset="0"/>
              <a:buChar char="•"/>
              <a:defRPr/>
            </a:pPr>
            <a:r>
              <a:rPr lang="en-US" sz="2400" dirty="0" smtClean="0">
                <a:latin typeface="+mn-lt"/>
              </a:rPr>
              <a:t>Best practices for communication</a:t>
            </a:r>
          </a:p>
        </p:txBody>
      </p:sp>
      <p:sp>
        <p:nvSpPr>
          <p:cNvPr id="5" name="Text Placeholder 4"/>
          <p:cNvSpPr>
            <a:spLocks noGrp="1"/>
          </p:cNvSpPr>
          <p:nvPr>
            <p:ph type="body" sz="quarter" idx="14"/>
          </p:nvPr>
        </p:nvSpPr>
        <p:spPr/>
        <p:txBody>
          <a:bodyPr/>
          <a:lstStyle/>
          <a:p>
            <a:r>
              <a:rPr lang="en-US" dirty="0" smtClean="0"/>
              <a:t>AGENDA</a:t>
            </a:r>
            <a:endParaRPr lang="en-CA" dirty="0"/>
          </a:p>
        </p:txBody>
      </p:sp>
    </p:spTree>
    <p:extLst>
      <p:ext uri="{BB962C8B-B14F-4D97-AF65-F5344CB8AC3E}">
        <p14:creationId xmlns:p14="http://schemas.microsoft.com/office/powerpoint/2010/main" val="627817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457200" indent="-457200">
              <a:buFont typeface="Arial" panose="020B0604020202020204" pitchFamily="34" charset="0"/>
              <a:buChar char="•"/>
            </a:pPr>
            <a:r>
              <a:rPr lang="en-US" sz="2400" dirty="0" smtClean="0">
                <a:latin typeface="+mn-lt"/>
              </a:rPr>
              <a:t>An employer </a:t>
            </a:r>
            <a:r>
              <a:rPr lang="en-US" sz="2400" dirty="0">
                <a:latin typeface="+mn-lt"/>
              </a:rPr>
              <a:t>is legally required to establish and implement measures, policies and practices respecting employment to reasonably accommodate employees and applicants who are or may be disabled by one or more </a:t>
            </a:r>
            <a:r>
              <a:rPr lang="en-US" sz="2400" dirty="0" smtClean="0">
                <a:latin typeface="+mn-lt"/>
              </a:rPr>
              <a:t>barriers.</a:t>
            </a:r>
            <a:endParaRPr lang="en-US" sz="2400" u="sng" dirty="0">
              <a:latin typeface="+mn-lt"/>
            </a:endParaRPr>
          </a:p>
          <a:p>
            <a:pPr marL="457200" indent="-457200">
              <a:buFont typeface="Arial" panose="020B0604020202020204" pitchFamily="34" charset="0"/>
              <a:buChar char="•"/>
            </a:pPr>
            <a:r>
              <a:rPr lang="en-US" sz="2400" dirty="0" smtClean="0">
                <a:latin typeface="+mn-lt"/>
              </a:rPr>
              <a:t>Reasonable accommodations during employment could include allowing the employee time off for frequent medical appointments, providing a screen reader, allowing for additional breaks, sending reminders about tasks, locating the workspace near a washroom, “rebundling” or changing duties, installing automatic door openers, extending deadlines for tasks, making an emergency response plan, providing a quiet workspace, or considering the impact of the medical condition on performance or attendance issues, etc.  </a:t>
            </a:r>
          </a:p>
          <a:p>
            <a:pPr marL="457200" indent="-457200">
              <a:buFont typeface="Arial" panose="020B0604020202020204" pitchFamily="34" charset="0"/>
              <a:buChar char="•"/>
            </a:pPr>
            <a:r>
              <a:rPr lang="en-US" sz="2400" dirty="0" smtClean="0">
                <a:latin typeface="+mn-lt"/>
              </a:rPr>
              <a:t>Reasonable accommodation is an individualized process, subject to change</a:t>
            </a:r>
          </a:p>
          <a:p>
            <a:r>
              <a:rPr lang="en-US" sz="2400" dirty="0" smtClean="0"/>
              <a:t>   </a:t>
            </a:r>
            <a:endParaRPr lang="en-US" sz="2400" dirty="0"/>
          </a:p>
          <a:p>
            <a:pPr>
              <a:spcBef>
                <a:spcPct val="0"/>
              </a:spcBef>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sz="3200" dirty="0" smtClean="0"/>
              <a:t>Accessibility in Employment – duty to accommodate </a:t>
            </a:r>
            <a:endParaRPr lang="en-CA" sz="3200" dirty="0"/>
          </a:p>
        </p:txBody>
      </p:sp>
    </p:spTree>
    <p:extLst>
      <p:ext uri="{BB962C8B-B14F-4D97-AF65-F5344CB8AC3E}">
        <p14:creationId xmlns:p14="http://schemas.microsoft.com/office/powerpoint/2010/main" val="2762941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342900" indent="-342900">
              <a:spcBef>
                <a:spcPct val="0"/>
              </a:spcBef>
              <a:buFont typeface="Arial" panose="020B0604020202020204" pitchFamily="34" charset="0"/>
              <a:buChar char="•"/>
            </a:pPr>
            <a:r>
              <a:rPr lang="en-US" altLang="en-US" sz="2400" b="1" dirty="0" smtClean="0">
                <a:latin typeface="+mn-lt"/>
                <a:cs typeface="Arial" panose="020B0604020202020204" pitchFamily="34" charset="0"/>
              </a:rPr>
              <a:t>Individualized accommodation plan:  </a:t>
            </a:r>
            <a:r>
              <a:rPr lang="en-US" altLang="en-US" sz="2400" dirty="0" smtClean="0">
                <a:latin typeface="+mn-lt"/>
                <a:cs typeface="Arial" panose="020B0604020202020204" pitchFamily="34" charset="0"/>
              </a:rPr>
              <a:t>on request of an employee experiencing barriers, the employer must work with the employee to develop individualized plan detailing accommodation measures including accessible formats/communication supports</a:t>
            </a:r>
          </a:p>
          <a:p>
            <a:pPr marL="342900" indent="-342900">
              <a:spcBef>
                <a:spcPct val="0"/>
              </a:spcBef>
              <a:buFont typeface="Arial" panose="020B0604020202020204" pitchFamily="34" charset="0"/>
              <a:buChar char="•"/>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r>
              <a:rPr lang="en-US" altLang="en-US" sz="2400" b="1" dirty="0" smtClean="0">
                <a:latin typeface="+mn-lt"/>
                <a:cs typeface="Arial" panose="020B0604020202020204" pitchFamily="34" charset="0"/>
              </a:rPr>
              <a:t>Workplace emergency plan:</a:t>
            </a:r>
            <a:r>
              <a:rPr lang="en-US" altLang="en-US" sz="2400" dirty="0" smtClean="0">
                <a:latin typeface="+mn-lt"/>
                <a:cs typeface="Arial" panose="020B0604020202020204" pitchFamily="34" charset="0"/>
              </a:rPr>
              <a:t> if an employee may face additional risks or barriers during an emergency, the employer must work with the employee to develop an individualized emergency plan  </a:t>
            </a:r>
          </a:p>
          <a:p>
            <a:pPr marL="342900" indent="-342900">
              <a:spcBef>
                <a:spcPct val="0"/>
              </a:spcBef>
              <a:buFont typeface="Arial" panose="020B0604020202020204" pitchFamily="34" charset="0"/>
              <a:buChar char="•"/>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r>
              <a:rPr lang="en-US" altLang="en-US" sz="2400" b="1" dirty="0" smtClean="0">
                <a:latin typeface="+mn-lt"/>
                <a:cs typeface="Arial" panose="020B0604020202020204" pitchFamily="34" charset="0"/>
              </a:rPr>
              <a:t>Return to work: </a:t>
            </a:r>
            <a:r>
              <a:rPr lang="en-US" altLang="en-US" sz="2400" dirty="0" smtClean="0">
                <a:latin typeface="+mn-lt"/>
                <a:cs typeface="Arial" panose="020B0604020202020204" pitchFamily="34" charset="0"/>
              </a:rPr>
              <a:t>where needed following a disability-related absence, the employer must work with employee to develop an individualized accommodation plan and/or workplace emergency plan</a:t>
            </a:r>
          </a:p>
          <a:p>
            <a:pPr>
              <a:spcBef>
                <a:spcPct val="0"/>
              </a:spcBef>
            </a:pPr>
            <a:endParaRPr lang="en-US" altLang="en-US" sz="2400" dirty="0" smtClean="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Employment – 3 key processes</a:t>
            </a:r>
            <a:endParaRPr lang="en-CA" dirty="0"/>
          </a:p>
        </p:txBody>
      </p:sp>
    </p:spTree>
    <p:extLst>
      <p:ext uri="{BB962C8B-B14F-4D97-AF65-F5344CB8AC3E}">
        <p14:creationId xmlns:p14="http://schemas.microsoft.com/office/powerpoint/2010/main" val="3622528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a:spcBef>
                <a:spcPct val="0"/>
              </a:spcBef>
            </a:pPr>
            <a:r>
              <a:rPr lang="en-US" altLang="en-US" sz="2400" b="1" dirty="0" smtClean="0">
                <a:latin typeface="+mn-lt"/>
                <a:cs typeface="Arial" panose="020B0604020202020204" pitchFamily="34" charset="0"/>
              </a:rPr>
              <a:t>Step 1 – Implement accommodation </a:t>
            </a:r>
            <a:endParaRPr lang="en-US" altLang="en-US" sz="2400" dirty="0" smtClean="0">
              <a:latin typeface="+mn-lt"/>
              <a:cs typeface="Arial" panose="020B0604020202020204" pitchFamily="34" charset="0"/>
            </a:endParaRPr>
          </a:p>
          <a:p>
            <a:pPr marL="342900" indent="-342900">
              <a:spcBef>
                <a:spcPct val="0"/>
              </a:spcBef>
              <a:buFont typeface="Arial" panose="020B0604020202020204" pitchFamily="34" charset="0"/>
              <a:buChar char="•"/>
            </a:pPr>
            <a:r>
              <a:rPr lang="en-US" altLang="en-US" sz="2400" dirty="0" smtClean="0">
                <a:latin typeface="+mn-lt"/>
                <a:cs typeface="Arial" panose="020B0604020202020204" pitchFamily="34" charset="0"/>
              </a:rPr>
              <a:t>Employee makes request for accommodation, returns to work following disability related absence, or employer is aware of circumstances that may require accommodation, such as symptoms of a mental health concern  </a:t>
            </a:r>
          </a:p>
          <a:p>
            <a:pPr marL="342900" indent="-342900">
              <a:spcBef>
                <a:spcPct val="0"/>
              </a:spcBef>
              <a:buFont typeface="Arial" panose="020B0604020202020204" pitchFamily="34" charset="0"/>
              <a:buChar char="•"/>
            </a:pPr>
            <a:r>
              <a:rPr lang="en-US" altLang="en-US" sz="2400" dirty="0" smtClean="0">
                <a:latin typeface="+mn-lt"/>
                <a:cs typeface="Arial" panose="020B0604020202020204" pitchFamily="34" charset="0"/>
              </a:rPr>
              <a:t>Refer employee to Employee Health &amp; Wellness Specialist and maintain confidentiality</a:t>
            </a:r>
          </a:p>
          <a:p>
            <a:pPr marL="342900" indent="-342900">
              <a:spcBef>
                <a:spcPct val="0"/>
              </a:spcBef>
              <a:buFont typeface="Arial" panose="020B0604020202020204" pitchFamily="34" charset="0"/>
              <a:buChar char="•"/>
            </a:pPr>
            <a:r>
              <a:rPr lang="en-US" altLang="en-US" sz="2400" dirty="0" smtClean="0">
                <a:latin typeface="+mn-lt"/>
                <a:cs typeface="Arial" panose="020B0604020202020204" pitchFamily="34" charset="0"/>
              </a:rPr>
              <a:t>Employee Health &amp; Wellness Specialist consults with employee to determine needs, obtain suggestions for accommodation including any emergency response and accessible format/communication supports. Medical required to support request.</a:t>
            </a:r>
          </a:p>
          <a:p>
            <a:pPr marL="1028700" lvl="1" indent="-342900">
              <a:lnSpc>
                <a:spcPct val="100000"/>
              </a:lnSpc>
              <a:spcBef>
                <a:spcPct val="0"/>
              </a:spcBef>
              <a:buFont typeface="Courier New" panose="02070309020205020404" pitchFamily="49" charset="0"/>
              <a:buChar char="o"/>
            </a:pPr>
            <a:r>
              <a:rPr lang="en-US" altLang="en-US" dirty="0" smtClean="0">
                <a:latin typeface="+mn-lt"/>
                <a:cs typeface="Arial" panose="020B0604020202020204" pitchFamily="34" charset="0"/>
              </a:rPr>
              <a:t>Employee may request assistance from their union representative or a person knowledgeable in the area of workplace accommodation. Manager may also be involved in process. </a:t>
            </a:r>
          </a:p>
          <a:p>
            <a:pPr marL="1028700" lvl="1" indent="-342900">
              <a:spcBef>
                <a:spcPct val="0"/>
              </a:spcBef>
              <a:buFont typeface="Courier New" panose="02070309020205020404" pitchFamily="49" charset="0"/>
              <a:buChar char="o"/>
            </a:pPr>
            <a:r>
              <a:rPr lang="en-US" altLang="en-US" dirty="0" smtClean="0">
                <a:latin typeface="+mn-lt"/>
                <a:cs typeface="Arial" panose="020B0604020202020204" pitchFamily="34" charset="0"/>
              </a:rPr>
              <a:t>Employee is required to cooperate in process – provide medical and participate in evaluation of what reasonable accommodation is required, accept reasonable solutions, and perform work in accordance with plan.</a:t>
            </a:r>
            <a:endParaRPr lang="en-US" altLang="en-US" dirty="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a:xfrm>
            <a:off x="533400" y="1066800"/>
            <a:ext cx="11430001" cy="533400"/>
          </a:xfrm>
        </p:spPr>
        <p:txBody>
          <a:bodyPr/>
          <a:lstStyle/>
          <a:p>
            <a:r>
              <a:rPr lang="en-US" sz="3200" dirty="0" smtClean="0"/>
              <a:t>Accessibility in Employment – Accommodation Process</a:t>
            </a:r>
            <a:endParaRPr lang="en-CA" sz="3200" dirty="0"/>
          </a:p>
        </p:txBody>
      </p:sp>
    </p:spTree>
    <p:extLst>
      <p:ext uri="{BB962C8B-B14F-4D97-AF65-F5344CB8AC3E}">
        <p14:creationId xmlns:p14="http://schemas.microsoft.com/office/powerpoint/2010/main" val="3449385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6788" y="2057400"/>
            <a:ext cx="11430000" cy="4267200"/>
          </a:xfrm>
        </p:spPr>
        <p:txBody>
          <a:bodyPr/>
          <a:lstStyle/>
          <a:p>
            <a:pPr>
              <a:spcBef>
                <a:spcPct val="0"/>
              </a:spcBef>
            </a:pPr>
            <a:r>
              <a:rPr lang="en-US" altLang="en-US" sz="2400" b="1" dirty="0" smtClean="0">
                <a:latin typeface="+mn-lt"/>
                <a:cs typeface="Arial" panose="020B0604020202020204" pitchFamily="34" charset="0"/>
              </a:rPr>
              <a:t>Step 2 – Monitor, review and update</a:t>
            </a:r>
            <a:endParaRPr lang="en-US" altLang="en-US" sz="2400" dirty="0">
              <a:latin typeface="+mn-lt"/>
              <a:cs typeface="Arial" panose="020B0604020202020204" pitchFamily="34" charset="0"/>
            </a:endParaRPr>
          </a:p>
          <a:p>
            <a:pPr>
              <a:spcBef>
                <a:spcPct val="0"/>
              </a:spcBef>
            </a:pPr>
            <a:endParaRPr lang="en-US" altLang="en-US" sz="2400" dirty="0" smtClean="0">
              <a:latin typeface="+mn-lt"/>
              <a:cs typeface="Arial" panose="020B0604020202020204" pitchFamily="34" charset="0"/>
            </a:endParaRPr>
          </a:p>
          <a:p>
            <a:pPr marL="342900" indent="-342900">
              <a:spcBef>
                <a:spcPct val="0"/>
              </a:spcBef>
              <a:buFont typeface="Arial" panose="020B0604020202020204" pitchFamily="34" charset="0"/>
              <a:buChar char="•"/>
            </a:pPr>
            <a:r>
              <a:rPr lang="en-US" altLang="en-US" sz="2400" dirty="0" smtClean="0">
                <a:latin typeface="+mn-lt"/>
                <a:cs typeface="Arial" panose="020B0604020202020204" pitchFamily="34" charset="0"/>
              </a:rPr>
              <a:t>Employee is required to provide feedback </a:t>
            </a:r>
            <a:r>
              <a:rPr lang="en-US" altLang="en-US" sz="2400" dirty="0">
                <a:latin typeface="+mn-lt"/>
                <a:cs typeface="Arial" panose="020B0604020202020204" pitchFamily="34" charset="0"/>
              </a:rPr>
              <a:t>on plan, and continue to cooperate and communicate if needs </a:t>
            </a:r>
            <a:r>
              <a:rPr lang="en-US" altLang="en-US" sz="2400" dirty="0" smtClean="0">
                <a:latin typeface="+mn-lt"/>
                <a:cs typeface="Arial" panose="020B0604020202020204" pitchFamily="34" charset="0"/>
              </a:rPr>
              <a:t>change</a:t>
            </a:r>
          </a:p>
          <a:p>
            <a:pPr marL="342900" indent="-342900">
              <a:spcBef>
                <a:spcPct val="0"/>
              </a:spcBef>
              <a:buFont typeface="Arial" panose="020B0604020202020204" pitchFamily="34" charset="0"/>
              <a:buChar char="•"/>
            </a:pPr>
            <a:r>
              <a:rPr lang="en-US" altLang="en-US" sz="2400" dirty="0" smtClean="0">
                <a:latin typeface="+mn-lt"/>
                <a:cs typeface="Arial" panose="020B0604020202020204" pitchFamily="34" charset="0"/>
              </a:rPr>
              <a:t>Manager/Employee Health &amp; Wellness Specialist to required to review and update plan when:</a:t>
            </a:r>
          </a:p>
          <a:p>
            <a:pPr marL="1028700" lvl="1" indent="-342900">
              <a:spcBef>
                <a:spcPct val="0"/>
              </a:spcBef>
              <a:buFont typeface="Courier New" panose="02070309020205020404" pitchFamily="49" charset="0"/>
              <a:buChar char="o"/>
            </a:pPr>
            <a:r>
              <a:rPr lang="en-US" altLang="en-US" sz="2400" dirty="0" smtClean="0">
                <a:latin typeface="+mn-lt"/>
                <a:cs typeface="Arial" panose="020B0604020202020204" pitchFamily="34" charset="0"/>
              </a:rPr>
              <a:t>Feedback from employee suggests changes needed or circumstances have changed, or the employee specifically requests a review</a:t>
            </a:r>
          </a:p>
          <a:p>
            <a:pPr marL="1028700" lvl="1" indent="-342900">
              <a:spcBef>
                <a:spcPct val="0"/>
              </a:spcBef>
              <a:buFont typeface="Courier New" panose="02070309020205020404" pitchFamily="49" charset="0"/>
              <a:buChar char="o"/>
            </a:pPr>
            <a:r>
              <a:rPr lang="en-US" altLang="en-US" sz="2400" dirty="0" smtClean="0">
                <a:latin typeface="+mn-lt"/>
                <a:cs typeface="Arial" panose="020B0604020202020204" pitchFamily="34" charset="0"/>
              </a:rPr>
              <a:t>Employee’s workspace is modified or relocated</a:t>
            </a:r>
          </a:p>
          <a:p>
            <a:pPr marL="1028700" lvl="1" indent="-342900">
              <a:spcBef>
                <a:spcPct val="0"/>
              </a:spcBef>
              <a:buFont typeface="Courier New" panose="02070309020205020404" pitchFamily="49" charset="0"/>
              <a:buChar char="o"/>
            </a:pPr>
            <a:r>
              <a:rPr lang="en-US" altLang="en-US" sz="2400" dirty="0" smtClean="0">
                <a:latin typeface="+mn-lt"/>
                <a:cs typeface="Arial" panose="020B0604020202020204" pitchFamily="34" charset="0"/>
              </a:rPr>
              <a:t>Employee’s responsibilities change </a:t>
            </a:r>
          </a:p>
          <a:p>
            <a:pPr marL="1028700" lvl="1" indent="-342900">
              <a:spcBef>
                <a:spcPct val="0"/>
              </a:spcBef>
              <a:buFont typeface="Courier New" panose="02070309020205020404" pitchFamily="49" charset="0"/>
              <a:buChar char="o"/>
            </a:pPr>
            <a:r>
              <a:rPr lang="en-US" altLang="en-US" sz="2400" dirty="0" smtClean="0">
                <a:latin typeface="+mn-lt"/>
                <a:cs typeface="Arial" panose="020B0604020202020204" pitchFamily="34" charset="0"/>
              </a:rPr>
              <a:t>Manager becomes aware of other changes that impact accommodation required</a:t>
            </a:r>
          </a:p>
          <a:p>
            <a:pPr marL="1028700" lvl="1" indent="-342900">
              <a:spcBef>
                <a:spcPct val="0"/>
              </a:spcBef>
              <a:buFont typeface="Courier New" panose="02070309020205020404" pitchFamily="49" charset="0"/>
              <a:buChar char="o"/>
            </a:pPr>
            <a:r>
              <a:rPr lang="en-US" altLang="en-US" sz="2400" dirty="0">
                <a:latin typeface="+mn-lt"/>
                <a:cs typeface="Arial" panose="020B0604020202020204" pitchFamily="34" charset="0"/>
              </a:rPr>
              <a:t>Annually when performance </a:t>
            </a:r>
            <a:r>
              <a:rPr lang="en-US" altLang="en-US" sz="2400" dirty="0" smtClean="0">
                <a:latin typeface="+mn-lt"/>
                <a:cs typeface="Arial" panose="020B0604020202020204" pitchFamily="34" charset="0"/>
              </a:rPr>
              <a:t>reviewed or as otherwise agreed</a:t>
            </a:r>
            <a:endParaRPr lang="en-US" altLang="en-US" sz="2400" dirty="0">
              <a:latin typeface="+mn-lt"/>
              <a:cs typeface="Arial" panose="020B0604020202020204" pitchFamily="34" charset="0"/>
            </a:endParaRPr>
          </a:p>
          <a:p>
            <a:pPr marL="1028700" lvl="1" indent="-342900">
              <a:spcBef>
                <a:spcPct val="0"/>
              </a:spcBef>
              <a:buFont typeface="Courier New" panose="02070309020205020404" pitchFamily="49" charset="0"/>
              <a:buChar char="o"/>
            </a:pPr>
            <a:endParaRPr lang="en-US" altLang="en-US" sz="2400" dirty="0" smtClean="0">
              <a:latin typeface="+mn-lt"/>
              <a:cs typeface="Arial" panose="020B0604020202020204" pitchFamily="34" charset="0"/>
            </a:endParaRPr>
          </a:p>
          <a:p>
            <a:pPr marL="1028700" lvl="1" indent="-342900">
              <a:spcBef>
                <a:spcPct val="0"/>
              </a:spcBef>
              <a:buFont typeface="Courier New" panose="02070309020205020404" pitchFamily="49" charset="0"/>
              <a:buChar char="o"/>
            </a:pPr>
            <a:endParaRPr lang="en-US" altLang="en-US" sz="2400" dirty="0">
              <a:latin typeface="+mn-lt"/>
              <a:cs typeface="Arial" panose="020B0604020202020204" pitchFamily="34" charset="0"/>
            </a:endParaRPr>
          </a:p>
          <a:p>
            <a:pPr lvl="1" indent="0">
              <a:spcBef>
                <a:spcPct val="0"/>
              </a:spcBef>
              <a:buNone/>
            </a:pPr>
            <a:endParaRPr lang="en-US" altLang="en-US" sz="2400" dirty="0" smtClean="0">
              <a:latin typeface="+mn-lt"/>
              <a:cs typeface="Arial" panose="020B0604020202020204" pitchFamily="34" charset="0"/>
            </a:endParaRPr>
          </a:p>
          <a:p>
            <a:pPr marL="1028700" lvl="1" indent="-342900">
              <a:spcBef>
                <a:spcPct val="0"/>
              </a:spcBef>
              <a:buFont typeface="Courier New" panose="02070309020205020404" pitchFamily="49" charset="0"/>
              <a:buChar char="o"/>
            </a:pPr>
            <a:endParaRPr lang="en-US" altLang="en-US" sz="2400" dirty="0">
              <a:latin typeface="+mn-lt"/>
              <a:cs typeface="Arial" panose="020B0604020202020204" pitchFamily="34" charset="0"/>
            </a:endParaRPr>
          </a:p>
          <a:p>
            <a:pPr marL="1028700" lvl="1" indent="-342900">
              <a:spcBef>
                <a:spcPct val="0"/>
              </a:spcBef>
              <a:buFont typeface="Courier New" panose="02070309020205020404" pitchFamily="49" charset="0"/>
              <a:buChar char="o"/>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sz="3200" dirty="0" smtClean="0"/>
              <a:t>Accessibility in Employment – Accommodation Process</a:t>
            </a:r>
            <a:endParaRPr lang="en-CA" sz="3200" dirty="0"/>
          </a:p>
        </p:txBody>
      </p:sp>
    </p:spTree>
    <p:extLst>
      <p:ext uri="{BB962C8B-B14F-4D97-AF65-F5344CB8AC3E}">
        <p14:creationId xmlns:p14="http://schemas.microsoft.com/office/powerpoint/2010/main" val="2226778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342900" indent="-342900">
              <a:buFont typeface="Arial" panose="020B0604020202020204" pitchFamily="34" charset="0"/>
              <a:buChar char="•"/>
            </a:pPr>
            <a:r>
              <a:rPr lang="en-US" sz="2000" b="1" dirty="0" smtClean="0">
                <a:latin typeface="+mn-lt"/>
                <a:cs typeface="Arial" panose="020B0604020202020204" pitchFamily="34" charset="0"/>
              </a:rPr>
              <a:t>Employee requests assistance during emergency </a:t>
            </a:r>
            <a:r>
              <a:rPr lang="en-US" sz="2000" dirty="0" smtClean="0">
                <a:latin typeface="+mn-lt"/>
                <a:cs typeface="Arial" panose="020B0604020202020204" pitchFamily="34" charset="0"/>
              </a:rPr>
              <a:t>– refer to Employee Health and Wellness Specialist or online form (see list of resources at end)</a:t>
            </a:r>
          </a:p>
          <a:p>
            <a:pPr marL="342900" indent="-342900">
              <a:buFont typeface="Arial" panose="020B0604020202020204" pitchFamily="34" charset="0"/>
              <a:buChar char="•"/>
            </a:pPr>
            <a:r>
              <a:rPr lang="en-US" sz="2000" b="1" dirty="0" smtClean="0">
                <a:latin typeface="+mn-lt"/>
              </a:rPr>
              <a:t>EHWS works with employee to develop plan: </a:t>
            </a:r>
            <a:endParaRPr lang="en-US" sz="2000" dirty="0"/>
          </a:p>
          <a:p>
            <a:pPr marL="1143000" lvl="1" indent="-457200">
              <a:buFont typeface="Courier New" panose="02070309020205020404" pitchFamily="49" charset="0"/>
              <a:buChar char="o"/>
            </a:pPr>
            <a:r>
              <a:rPr lang="en-US" sz="2000" dirty="0" smtClean="0">
                <a:latin typeface="+mn-lt"/>
              </a:rPr>
              <a:t>Collect necessary information and request consent to share plan with those assigned to help</a:t>
            </a:r>
          </a:p>
          <a:p>
            <a:pPr marL="1143000" lvl="1" indent="-457200">
              <a:buFont typeface="Courier New" panose="02070309020205020404" pitchFamily="49" charset="0"/>
              <a:buChar char="o"/>
            </a:pPr>
            <a:r>
              <a:rPr lang="en-US" sz="2000" dirty="0" smtClean="0">
                <a:latin typeface="+mn-lt"/>
              </a:rPr>
              <a:t>Involve manager, HRDO, Health &amp; Safety, etc. as needed  </a:t>
            </a:r>
            <a:endParaRPr lang="en-US" sz="2000" dirty="0">
              <a:latin typeface="+mn-lt"/>
            </a:endParaRPr>
          </a:p>
          <a:p>
            <a:pPr marL="1143000" lvl="1" indent="-457200">
              <a:buFont typeface="Courier New" panose="02070309020205020404" pitchFamily="49" charset="0"/>
              <a:buChar char="o"/>
            </a:pPr>
            <a:r>
              <a:rPr lang="en-US" sz="2000" dirty="0" smtClean="0">
                <a:latin typeface="+mn-lt"/>
              </a:rPr>
              <a:t>Consider emergency </a:t>
            </a:r>
            <a:r>
              <a:rPr lang="en-US" sz="2000" dirty="0">
                <a:latin typeface="+mn-lt"/>
              </a:rPr>
              <a:t>alert methods - alarm, co-worker, pager, other</a:t>
            </a:r>
          </a:p>
          <a:p>
            <a:pPr marL="1143000" lvl="1" indent="-457200">
              <a:buFont typeface="Courier New" panose="02070309020205020404" pitchFamily="49" charset="0"/>
              <a:buChar char="o"/>
            </a:pPr>
            <a:r>
              <a:rPr lang="en-US" sz="2000" dirty="0" smtClean="0">
                <a:latin typeface="+mn-lt"/>
              </a:rPr>
              <a:t>Consider assistance </a:t>
            </a:r>
            <a:r>
              <a:rPr lang="en-US" sz="2000" dirty="0">
                <a:latin typeface="+mn-lt"/>
              </a:rPr>
              <a:t>required - staff, transfer instructions, </a:t>
            </a:r>
            <a:r>
              <a:rPr lang="en-US" sz="2000" dirty="0" smtClean="0">
                <a:latin typeface="+mn-lt"/>
              </a:rPr>
              <a:t>needed equipment</a:t>
            </a:r>
            <a:endParaRPr lang="en-US" sz="2000" dirty="0">
              <a:latin typeface="+mn-lt"/>
            </a:endParaRPr>
          </a:p>
          <a:p>
            <a:pPr marL="1143000" lvl="1" indent="-457200">
              <a:buFont typeface="Courier New" panose="02070309020205020404" pitchFamily="49" charset="0"/>
              <a:buChar char="o"/>
            </a:pPr>
            <a:r>
              <a:rPr lang="en-US" sz="2000" dirty="0" smtClean="0">
                <a:latin typeface="+mn-lt"/>
              </a:rPr>
              <a:t>Determine evacuation </a:t>
            </a:r>
            <a:r>
              <a:rPr lang="en-US" sz="2000" dirty="0">
                <a:latin typeface="+mn-lt"/>
              </a:rPr>
              <a:t>routes and procedure </a:t>
            </a:r>
          </a:p>
          <a:p>
            <a:pPr marL="1143000" lvl="1" indent="-457200">
              <a:buFont typeface="Courier New" panose="02070309020205020404" pitchFamily="49" charset="0"/>
              <a:buChar char="o"/>
            </a:pPr>
            <a:r>
              <a:rPr lang="en-US" sz="2000" dirty="0" smtClean="0">
                <a:latin typeface="+mn-lt"/>
              </a:rPr>
              <a:t>Advise designated </a:t>
            </a:r>
            <a:r>
              <a:rPr lang="en-US" sz="2000" dirty="0">
                <a:latin typeface="+mn-lt"/>
              </a:rPr>
              <a:t>emergency support staff </a:t>
            </a:r>
            <a:r>
              <a:rPr lang="en-US" sz="2000" dirty="0" smtClean="0">
                <a:latin typeface="+mn-lt"/>
              </a:rPr>
              <a:t>– fire marshals, co-worker(s), or manager who may provide assistance, i.e.: notify employee if alarm sounded, stay with employee, etc.</a:t>
            </a:r>
          </a:p>
          <a:p>
            <a:pPr marL="457200" indent="-457200">
              <a:buFont typeface="Arial" panose="020B0604020202020204" pitchFamily="34" charset="0"/>
              <a:buChar char="•"/>
            </a:pPr>
            <a:r>
              <a:rPr lang="en-US" sz="2000" b="1" dirty="0" smtClean="0">
                <a:latin typeface="+mn-lt"/>
              </a:rPr>
              <a:t>Review and update plan </a:t>
            </a:r>
            <a:r>
              <a:rPr lang="en-US" sz="2000" dirty="0" smtClean="0">
                <a:latin typeface="+mn-lt"/>
              </a:rPr>
              <a:t>when workspace moved, modified, or other changes occur that would affect emergency response</a:t>
            </a:r>
            <a:endParaRPr lang="en-US" sz="2000" dirty="0"/>
          </a:p>
          <a:p>
            <a:pPr lvl="1" indent="0">
              <a:buNone/>
            </a:pPr>
            <a:endParaRPr lang="en-US" sz="2000" dirty="0">
              <a:latin typeface="+mn-lt"/>
            </a:endParaRPr>
          </a:p>
          <a:p>
            <a:pPr>
              <a:spcBef>
                <a:spcPct val="0"/>
              </a:spcBef>
            </a:pPr>
            <a:endParaRPr lang="en-US" altLang="en-US" sz="2400" b="1" dirty="0" smtClean="0">
              <a:latin typeface="+mn-lt"/>
              <a:cs typeface="Arial" panose="020B0604020202020204" pitchFamily="34" charset="0"/>
            </a:endParaRPr>
          </a:p>
          <a:p>
            <a:pPr marL="1028700" lvl="1" indent="-342900">
              <a:spcBef>
                <a:spcPct val="0"/>
              </a:spcBef>
              <a:buFont typeface="Courier New" panose="02070309020205020404" pitchFamily="49" charset="0"/>
              <a:buChar char="o"/>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a:latin typeface="+mn-lt"/>
              <a:cs typeface="Arial" panose="020B0604020202020204" pitchFamily="34" charset="0"/>
            </a:endParaRPr>
          </a:p>
          <a:p>
            <a:pPr marL="342900" indent="-342900">
              <a:spcBef>
                <a:spcPct val="0"/>
              </a:spcBef>
              <a:buFont typeface="Arial" panose="020B0604020202020204" pitchFamily="34" charset="0"/>
              <a:buChar char="•"/>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sz="3200" dirty="0" smtClean="0"/>
              <a:t>Accessibility in Employment – Emergency Response</a:t>
            </a:r>
            <a:endParaRPr lang="en-CA" sz="3200" dirty="0"/>
          </a:p>
        </p:txBody>
      </p:sp>
    </p:spTree>
    <p:extLst>
      <p:ext uri="{BB962C8B-B14F-4D97-AF65-F5344CB8AC3E}">
        <p14:creationId xmlns:p14="http://schemas.microsoft.com/office/powerpoint/2010/main" val="1652126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b="1" dirty="0" smtClean="0">
                <a:latin typeface="+mn-lt"/>
              </a:rPr>
              <a:t>Performance management</a:t>
            </a:r>
            <a:r>
              <a:rPr lang="en-US" dirty="0" smtClean="0">
                <a:latin typeface="+mn-lt"/>
              </a:rPr>
              <a:t> </a:t>
            </a:r>
          </a:p>
          <a:p>
            <a:pPr marL="342900" indent="-342900">
              <a:buFont typeface="Arial" panose="020B0604020202020204" pitchFamily="34" charset="0"/>
              <a:buChar char="•"/>
            </a:pPr>
            <a:r>
              <a:rPr lang="en-US" sz="2400" dirty="0" smtClean="0">
                <a:latin typeface="+mn-lt"/>
              </a:rPr>
              <a:t>The employer must ensure that any performance management process takes into consideration that the employee may be disabled by barriers, their individualized accommodation plan (if any), and that the accommodations provided may not fully address the barrier(s) (s. 8 ES)</a:t>
            </a:r>
          </a:p>
          <a:p>
            <a:pPr marL="1028700" lvl="1" indent="-342900">
              <a:buFont typeface="Courier New" panose="02070309020205020404" pitchFamily="49" charset="0"/>
              <a:buChar char="o"/>
            </a:pPr>
            <a:r>
              <a:rPr lang="en-US" dirty="0" smtClean="0">
                <a:latin typeface="+mn-lt"/>
              </a:rPr>
              <a:t>Performance management process includes any process used by the employer to manage the work; plan, monitor and review the employee’s work objectives and overall contribution to the workplace (s. 8(2) ES) </a:t>
            </a:r>
          </a:p>
          <a:p>
            <a:pPr marL="342900" indent="-342900">
              <a:buFont typeface="Arial" panose="020B0604020202020204" pitchFamily="34" charset="0"/>
              <a:buChar char="•"/>
            </a:pPr>
            <a:r>
              <a:rPr lang="en-US" sz="2400" dirty="0" smtClean="0">
                <a:latin typeface="+mn-lt"/>
              </a:rPr>
              <a:t>Reinforces existing obligation under human rights law to consider the impact of barriers on performance</a:t>
            </a:r>
          </a:p>
          <a:p>
            <a:pPr marL="342900" indent="-342900">
              <a:buFont typeface="Arial" panose="020B0604020202020204" pitchFamily="34" charset="0"/>
              <a:buChar char="•"/>
            </a:pPr>
            <a:r>
              <a:rPr lang="en-US" sz="2400" dirty="0" smtClean="0">
                <a:latin typeface="+mn-lt"/>
              </a:rPr>
              <a:t>Managers should consult with HRC during this process, and HRDO as needed</a:t>
            </a:r>
            <a:endParaRPr lang="en-US" sz="2000" dirty="0">
              <a:latin typeface="+mn-lt"/>
            </a:endParaRPr>
          </a:p>
          <a:p>
            <a:pPr lvl="1" indent="0">
              <a:buNone/>
            </a:pPr>
            <a:endParaRPr lang="en-US" sz="2000" dirty="0" smtClean="0">
              <a:latin typeface="+mn-lt"/>
            </a:endParaRPr>
          </a:p>
          <a:p>
            <a:pPr>
              <a:spcBef>
                <a:spcPct val="0"/>
              </a:spcBef>
            </a:pPr>
            <a:endParaRPr lang="en-US" altLang="en-US" sz="2400"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Employment – Other requirements</a:t>
            </a:r>
            <a:endParaRPr lang="en-CA" dirty="0"/>
          </a:p>
        </p:txBody>
      </p:sp>
    </p:spTree>
    <p:extLst>
      <p:ext uri="{BB962C8B-B14F-4D97-AF65-F5344CB8AC3E}">
        <p14:creationId xmlns:p14="http://schemas.microsoft.com/office/powerpoint/2010/main" val="3576334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dirty="0">
                <a:latin typeface="+mn-lt"/>
              </a:rPr>
              <a:t>An estimated </a:t>
            </a:r>
            <a:r>
              <a:rPr lang="en-US" b="1" dirty="0">
                <a:latin typeface="+mn-lt"/>
              </a:rPr>
              <a:t>one in five Canadians </a:t>
            </a:r>
            <a:r>
              <a:rPr lang="en-US" dirty="0">
                <a:latin typeface="+mn-lt"/>
              </a:rPr>
              <a:t>aged 15 years and over had one or more disabilities that limited them in their daily activities, according to </a:t>
            </a:r>
            <a:r>
              <a:rPr lang="en-US" dirty="0" smtClean="0">
                <a:latin typeface="+mn-lt"/>
              </a:rPr>
              <a:t>findings </a:t>
            </a:r>
            <a:r>
              <a:rPr lang="en-US" dirty="0">
                <a:latin typeface="+mn-lt"/>
              </a:rPr>
              <a:t>from the 2017 Canadian Survey on Disability (CSD</a:t>
            </a:r>
            <a:r>
              <a:rPr lang="en-US" dirty="0" smtClean="0">
                <a:latin typeface="+mn-lt"/>
              </a:rPr>
              <a:t>).</a:t>
            </a:r>
          </a:p>
          <a:p>
            <a:pPr marL="285750" indent="-285750">
              <a:buFont typeface="Arial" panose="020B0604020202020204" pitchFamily="34" charset="0"/>
              <a:buChar char="•"/>
            </a:pPr>
            <a:endParaRPr lang="en-US" sz="2000" dirty="0">
              <a:latin typeface="+mn-lt"/>
            </a:endParaRPr>
          </a:p>
          <a:p>
            <a:pPr marL="742950" lvl="1" indent="-285750">
              <a:buFont typeface="Wingdings" panose="05000000000000000000" pitchFamily="2" charset="2"/>
              <a:buChar char="Ø"/>
            </a:pPr>
            <a:r>
              <a:rPr lang="en-US" sz="2000" dirty="0">
                <a:latin typeface="+mn-lt"/>
              </a:rPr>
              <a:t>13% of youths aged 15 to 24 years had one or more disabilities, with mental health-related disabilities being the most prevalent type of disability for this age group (60%)</a:t>
            </a:r>
          </a:p>
          <a:p>
            <a:pPr marL="742950" lvl="1" indent="-285750">
              <a:buFont typeface="Wingdings" panose="05000000000000000000" pitchFamily="2" charset="2"/>
              <a:buChar char="Ø"/>
            </a:pPr>
            <a:r>
              <a:rPr lang="en-US" sz="2000" dirty="0">
                <a:latin typeface="+mn-lt"/>
              </a:rPr>
              <a:t>20% of working age adults (25 to 64 years) have a disability</a:t>
            </a:r>
          </a:p>
          <a:p>
            <a:pPr marL="742950" lvl="1" indent="-285750">
              <a:buFont typeface="Wingdings" panose="05000000000000000000" pitchFamily="2" charset="2"/>
              <a:buChar char="Ø"/>
            </a:pPr>
            <a:r>
              <a:rPr lang="en-US" sz="2000" dirty="0">
                <a:latin typeface="+mn-lt"/>
              </a:rPr>
              <a:t>38% of seniors aged 65 and over have a disability </a:t>
            </a:r>
          </a:p>
          <a:p>
            <a:pPr marL="742950" lvl="1" indent="-285750">
              <a:buFont typeface="Wingdings" panose="05000000000000000000" pitchFamily="2" charset="2"/>
              <a:buChar char="Ø"/>
            </a:pPr>
            <a:r>
              <a:rPr lang="en-US" sz="2000" dirty="0">
                <a:latin typeface="+mn-lt"/>
              </a:rPr>
              <a:t>Women (24%) are more likely to have a disability than men (20%), across all age groups</a:t>
            </a:r>
          </a:p>
          <a:p>
            <a:endParaRPr lang="en-US" dirty="0"/>
          </a:p>
        </p:txBody>
      </p:sp>
      <p:sp>
        <p:nvSpPr>
          <p:cNvPr id="6" name="Text Placeholder 5"/>
          <p:cNvSpPr>
            <a:spLocks noGrp="1"/>
          </p:cNvSpPr>
          <p:nvPr>
            <p:ph type="body" sz="quarter" idx="14"/>
          </p:nvPr>
        </p:nvSpPr>
        <p:spPr>
          <a:xfrm>
            <a:off x="380999" y="1143000"/>
            <a:ext cx="11430001" cy="533400"/>
          </a:xfrm>
        </p:spPr>
        <p:txBody>
          <a:bodyPr/>
          <a:lstStyle/>
          <a:p>
            <a:r>
              <a:rPr lang="en-US" dirty="0" smtClean="0"/>
              <a:t>Module 1: Overview of Disability in Canada</a:t>
            </a:r>
            <a:endParaRPr lang="en-CA" dirty="0"/>
          </a:p>
        </p:txBody>
      </p:sp>
    </p:spTree>
    <p:extLst>
      <p:ext uri="{BB962C8B-B14F-4D97-AF65-F5344CB8AC3E}">
        <p14:creationId xmlns:p14="http://schemas.microsoft.com/office/powerpoint/2010/main" val="112453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b="1" dirty="0" smtClean="0">
                <a:latin typeface="+mn-lt"/>
              </a:rPr>
              <a:t>Career development training and internal advancement</a:t>
            </a:r>
          </a:p>
          <a:p>
            <a:pPr marL="342900" indent="-342900">
              <a:buFont typeface="Arial" panose="020B0604020202020204" pitchFamily="34" charset="0"/>
              <a:buChar char="•"/>
            </a:pPr>
            <a:r>
              <a:rPr lang="en-US" sz="2400" dirty="0" smtClean="0">
                <a:latin typeface="+mn-lt"/>
              </a:rPr>
              <a:t>The process for recruiting, selecting, training, promoting, or redeploying an employee must take into account that the </a:t>
            </a:r>
            <a:r>
              <a:rPr lang="en-US" sz="2400" dirty="0">
                <a:latin typeface="+mn-lt"/>
              </a:rPr>
              <a:t>employee may be disabled by barriers, their individualized accommodation plan (if any), and that the accommodations provided may not fully address the barrier(s) (s. </a:t>
            </a:r>
            <a:r>
              <a:rPr lang="en-US" sz="2400" dirty="0" smtClean="0">
                <a:latin typeface="+mn-lt"/>
              </a:rPr>
              <a:t>9 </a:t>
            </a:r>
            <a:r>
              <a:rPr lang="en-US" sz="2400" dirty="0">
                <a:latin typeface="+mn-lt"/>
              </a:rPr>
              <a:t>ES</a:t>
            </a:r>
            <a:r>
              <a:rPr lang="en-US" sz="2400" dirty="0" smtClean="0">
                <a:latin typeface="+mn-lt"/>
              </a:rPr>
              <a:t>)</a:t>
            </a:r>
          </a:p>
          <a:p>
            <a:pPr marL="342900" indent="-342900">
              <a:buFont typeface="Arial" panose="020B0604020202020204" pitchFamily="34" charset="0"/>
              <a:buChar char="•"/>
            </a:pPr>
            <a:r>
              <a:rPr lang="en-US" sz="2400" dirty="0" smtClean="0">
                <a:latin typeface="+mn-lt"/>
              </a:rPr>
              <a:t>Reinforces existing human rights obligations that employees with disabilities should not be denied recruitment, advancement, or training opportunities available to others. Disability cannot be a factor in decision to withhold a benefit or opportunity. </a:t>
            </a:r>
          </a:p>
          <a:p>
            <a:pPr marL="342900" indent="-342900">
              <a:buFont typeface="Arial" panose="020B0604020202020204" pitchFamily="34" charset="0"/>
              <a:buChar char="•"/>
            </a:pPr>
            <a:r>
              <a:rPr lang="en-US" sz="2400" dirty="0" smtClean="0">
                <a:latin typeface="+mn-lt"/>
              </a:rPr>
              <a:t>Duty to accommodate applies during training and other processes themselves, i.e.: providing accessible formats or communication supports during training </a:t>
            </a:r>
            <a:endParaRPr lang="en-US" sz="2400" dirty="0">
              <a:latin typeface="+mn-lt"/>
            </a:endParaRPr>
          </a:p>
          <a:p>
            <a:pPr marL="342900" indent="-342900">
              <a:buFont typeface="Arial" panose="020B0604020202020204" pitchFamily="34" charset="0"/>
              <a:buChar char="•"/>
            </a:pPr>
            <a:endParaRPr lang="en-US" sz="2400" b="1" dirty="0" smtClean="0"/>
          </a:p>
          <a:p>
            <a:r>
              <a:rPr lang="en-US" sz="2400" b="1" dirty="0" smtClean="0"/>
              <a:t> </a:t>
            </a: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Employment – Other requirements</a:t>
            </a:r>
            <a:endParaRPr lang="en-CA" dirty="0"/>
          </a:p>
        </p:txBody>
      </p:sp>
    </p:spTree>
    <p:extLst>
      <p:ext uri="{BB962C8B-B14F-4D97-AF65-F5344CB8AC3E}">
        <p14:creationId xmlns:p14="http://schemas.microsoft.com/office/powerpoint/2010/main" val="1768204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457200" indent="-457200">
              <a:buFont typeface="Arial" panose="020B0604020202020204" pitchFamily="34" charset="0"/>
              <a:buChar char="•"/>
            </a:pPr>
            <a:r>
              <a:rPr lang="en-US" dirty="0" smtClean="0"/>
              <a:t>As mentioned, accommodations are required to be provided to the point of undue hardship</a:t>
            </a:r>
          </a:p>
          <a:p>
            <a:pPr marL="457200" indent="-457200">
              <a:buFont typeface="Arial" panose="020B0604020202020204" pitchFamily="34" charset="0"/>
              <a:buChar char="•"/>
            </a:pPr>
            <a:r>
              <a:rPr lang="en-US" dirty="0" smtClean="0"/>
              <a:t>Undue hardship is a very high threshold, generally meaning that there are safety </a:t>
            </a:r>
            <a:r>
              <a:rPr lang="en-US" dirty="0"/>
              <a:t>risks to other employees or an unsustainable financial </a:t>
            </a:r>
            <a:r>
              <a:rPr lang="en-US" dirty="0" smtClean="0"/>
              <a:t>burden </a:t>
            </a:r>
          </a:p>
          <a:p>
            <a:pPr marL="457200" lvl="0" indent="-457200">
              <a:buFont typeface="Arial" panose="020B0604020202020204" pitchFamily="34" charset="0"/>
              <a:buChar char="•"/>
            </a:pPr>
            <a:r>
              <a:rPr lang="en-US" dirty="0" smtClean="0"/>
              <a:t>If accommodation is denied, it must follow an adequate process to consider options and be supported by actual evidence</a:t>
            </a:r>
          </a:p>
          <a:p>
            <a:pPr marL="457200" lvl="0" indent="-457200">
              <a:buFont typeface="Arial" panose="020B0604020202020204" pitchFamily="34" charset="0"/>
              <a:buChar char="•"/>
            </a:pPr>
            <a:r>
              <a:rPr lang="en-US" dirty="0" smtClean="0"/>
              <a:t>Written reasons for denying the accommodation must be provided (s. 13(2)(g)) </a:t>
            </a:r>
            <a:endParaRPr lang="en-US" dirty="0"/>
          </a:p>
          <a:p>
            <a:pPr marL="457200" indent="-4572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dirty="0"/>
              <a:t>Accessibility in Employment – </a:t>
            </a:r>
            <a:r>
              <a:rPr lang="en-US" dirty="0" smtClean="0"/>
              <a:t>Undue hardship</a:t>
            </a:r>
            <a:endParaRPr lang="en-CA" dirty="0"/>
          </a:p>
          <a:p>
            <a:endParaRPr lang="en-US" dirty="0"/>
          </a:p>
        </p:txBody>
      </p:sp>
    </p:spTree>
    <p:extLst>
      <p:ext uri="{BB962C8B-B14F-4D97-AF65-F5344CB8AC3E}">
        <p14:creationId xmlns:p14="http://schemas.microsoft.com/office/powerpoint/2010/main" val="3191264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r>
              <a:rPr lang="en-US" sz="2400" b="1" dirty="0" smtClean="0">
                <a:latin typeface="+mn-lt"/>
              </a:rPr>
              <a:t>Keep employees informed</a:t>
            </a:r>
          </a:p>
          <a:p>
            <a:pPr marL="342900" indent="-342900">
              <a:buFont typeface="Arial" panose="020B0604020202020204" pitchFamily="34" charset="0"/>
              <a:buChar char="•"/>
            </a:pPr>
            <a:r>
              <a:rPr lang="en-US" sz="2400" dirty="0" smtClean="0">
                <a:latin typeface="+mn-lt"/>
              </a:rPr>
              <a:t>Provide each employee with information about the employer’s measures, policies, and practices regarding accommodations, and any changes made to them (s. 10 ES)</a:t>
            </a:r>
            <a:endParaRPr lang="en-US" sz="2400" dirty="0">
              <a:latin typeface="+mn-lt"/>
            </a:endParaRPr>
          </a:p>
          <a:p>
            <a:r>
              <a:rPr lang="en-US" sz="2400" b="1" dirty="0" smtClean="0">
                <a:latin typeface="+mn-lt"/>
              </a:rPr>
              <a:t>Communication of information</a:t>
            </a:r>
          </a:p>
          <a:p>
            <a:pPr marL="342900" indent="-342900">
              <a:buFont typeface="Arial" panose="020B0604020202020204" pitchFamily="34" charset="0"/>
              <a:buChar char="•"/>
            </a:pPr>
            <a:r>
              <a:rPr lang="en-US" sz="2400" dirty="0" smtClean="0">
                <a:latin typeface="+mn-lt"/>
              </a:rPr>
              <a:t>Upon employee request, the employer must consult with the employee to identify accessible formats or required communication supports, and ensure those format/supports are used when communicating with the employee (s. 14 ES)</a:t>
            </a:r>
          </a:p>
          <a:p>
            <a:r>
              <a:rPr lang="en-US" sz="2400" b="1" dirty="0" smtClean="0">
                <a:latin typeface="+mn-lt"/>
              </a:rPr>
              <a:t>Maintain confidentiality </a:t>
            </a:r>
          </a:p>
          <a:p>
            <a:pPr marL="342900" indent="-342900">
              <a:spcBef>
                <a:spcPts val="0"/>
              </a:spcBef>
              <a:buFont typeface="Arial" panose="020B0604020202020204" pitchFamily="34" charset="0"/>
              <a:buChar char="•"/>
            </a:pPr>
            <a:r>
              <a:rPr lang="en-US" sz="2400" dirty="0" smtClean="0">
                <a:latin typeface="+mn-lt"/>
              </a:rPr>
              <a:t>Protect privacy of the employee’s personal and personal health information (s. 17 ES)</a:t>
            </a:r>
          </a:p>
          <a:p>
            <a:pPr marL="342900" indent="-342900">
              <a:spcBef>
                <a:spcPts val="0"/>
              </a:spcBef>
              <a:buFont typeface="Arial" panose="020B0604020202020204" pitchFamily="34" charset="0"/>
              <a:buChar char="•"/>
            </a:pPr>
            <a:r>
              <a:rPr lang="en-US" sz="2400" dirty="0" smtClean="0">
                <a:latin typeface="+mn-lt"/>
              </a:rPr>
              <a:t>Only disclose to EHWS/HRC on as-needed basis, or with consent</a:t>
            </a:r>
          </a:p>
          <a:p>
            <a:endParaRPr lang="en-US" sz="2400" dirty="0">
              <a:latin typeface="+mn-lt"/>
            </a:endParaRPr>
          </a:p>
          <a:p>
            <a:endParaRPr lang="en-US" sz="2400" dirty="0">
              <a:latin typeface="+mn-lt"/>
            </a:endParaRPr>
          </a:p>
          <a:p>
            <a:pPr marL="342900" indent="-342900">
              <a:buFont typeface="Arial" panose="020B0604020202020204" pitchFamily="34" charset="0"/>
              <a:buChar char="•"/>
            </a:pPr>
            <a:endParaRPr lang="en-US" sz="2400" b="1" dirty="0" smtClean="0"/>
          </a:p>
          <a:p>
            <a:r>
              <a:rPr lang="en-US" sz="2400" b="1" dirty="0" smtClean="0"/>
              <a:t> </a:t>
            </a: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dirty="0" smtClean="0"/>
              <a:t>Accessibility in Employment – Other requirements</a:t>
            </a:r>
            <a:endParaRPr lang="en-CA" dirty="0"/>
          </a:p>
        </p:txBody>
      </p:sp>
    </p:spTree>
    <p:extLst>
      <p:ext uri="{BB962C8B-B14F-4D97-AF65-F5344CB8AC3E}">
        <p14:creationId xmlns:p14="http://schemas.microsoft.com/office/powerpoint/2010/main" val="1325397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342900" indent="-342900">
              <a:buFont typeface="Arial" panose="020B0604020202020204" pitchFamily="34" charset="0"/>
              <a:buChar char="•"/>
            </a:pPr>
            <a:r>
              <a:rPr lang="en-US" sz="2400" dirty="0" smtClean="0">
                <a:latin typeface="+mn-lt"/>
              </a:rPr>
              <a:t>Ensure requests for accommodation are responded to promptly and respectfully</a:t>
            </a:r>
          </a:p>
          <a:p>
            <a:pPr marL="342900" indent="-342900">
              <a:buFont typeface="Arial" panose="020B0604020202020204" pitchFamily="34" charset="0"/>
              <a:buChar char="•"/>
            </a:pPr>
            <a:r>
              <a:rPr lang="en-US" sz="2400" dirty="0" smtClean="0">
                <a:latin typeface="+mn-lt"/>
              </a:rPr>
              <a:t>Consider how you talk about disability, even in casual conversation</a:t>
            </a:r>
          </a:p>
          <a:p>
            <a:pPr marL="342900" indent="-342900">
              <a:buFont typeface="Arial" panose="020B0604020202020204" pitchFamily="34" charset="0"/>
              <a:buChar char="•"/>
            </a:pPr>
            <a:r>
              <a:rPr lang="en-US" sz="2400" dirty="0" smtClean="0">
                <a:latin typeface="+mn-lt"/>
              </a:rPr>
              <a:t>Ask yourself whether your employees (or yourself) would feel safe disclosing their disability, or talking about their disability. If you were a person with a disability, would you want to work in your organization? </a:t>
            </a:r>
          </a:p>
          <a:p>
            <a:pPr marL="342900" indent="-342900">
              <a:buFont typeface="Arial" panose="020B0604020202020204" pitchFamily="34" charset="0"/>
              <a:buChar char="•"/>
            </a:pPr>
            <a:r>
              <a:rPr lang="en-US" sz="2400" dirty="0" smtClean="0">
                <a:latin typeface="+mn-lt"/>
              </a:rPr>
              <a:t>Incorporate regular training and discussions to help remove stigma, especially around mental health and </a:t>
            </a:r>
            <a:r>
              <a:rPr lang="en-US" sz="2400" dirty="0" err="1" smtClean="0">
                <a:latin typeface="+mn-lt"/>
              </a:rPr>
              <a:t>neurodivergence</a:t>
            </a:r>
            <a:endParaRPr lang="en-US" sz="2400" dirty="0" smtClean="0">
              <a:latin typeface="+mn-lt"/>
            </a:endParaRPr>
          </a:p>
          <a:p>
            <a:pPr marL="342900" indent="-342900">
              <a:buFont typeface="Arial" panose="020B0604020202020204" pitchFamily="34" charset="0"/>
              <a:buChar char="•"/>
            </a:pPr>
            <a:r>
              <a:rPr lang="en-US" sz="2400" dirty="0" smtClean="0">
                <a:latin typeface="+mn-lt"/>
              </a:rPr>
              <a:t>Prioritize physical accessibility upgrades in capital improvements   </a:t>
            </a:r>
            <a:endParaRPr lang="en-US" sz="2400" b="1" dirty="0" smtClean="0">
              <a:latin typeface="+mn-lt"/>
            </a:endParaRPr>
          </a:p>
        </p:txBody>
      </p:sp>
      <p:sp>
        <p:nvSpPr>
          <p:cNvPr id="3" name="Text Placeholder 2"/>
          <p:cNvSpPr>
            <a:spLocks noGrp="1"/>
          </p:cNvSpPr>
          <p:nvPr>
            <p:ph type="body" sz="quarter" idx="14"/>
          </p:nvPr>
        </p:nvSpPr>
        <p:spPr/>
        <p:txBody>
          <a:bodyPr/>
          <a:lstStyle/>
          <a:p>
            <a:r>
              <a:rPr lang="en-US" dirty="0" smtClean="0"/>
              <a:t>Accessibility in Employment – Inclusive Culture</a:t>
            </a:r>
            <a:endParaRPr lang="en-CA" dirty="0"/>
          </a:p>
        </p:txBody>
      </p:sp>
    </p:spTree>
    <p:extLst>
      <p:ext uri="{BB962C8B-B14F-4D97-AF65-F5344CB8AC3E}">
        <p14:creationId xmlns:p14="http://schemas.microsoft.com/office/powerpoint/2010/main" val="19189955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342900" indent="-342900">
              <a:buFont typeface="Arial" panose="020B0604020202020204" pitchFamily="34" charset="0"/>
              <a:buChar char="•"/>
            </a:pPr>
            <a:r>
              <a:rPr lang="en-US" sz="2400" dirty="0" smtClean="0">
                <a:latin typeface="+mn-lt"/>
              </a:rPr>
              <a:t>Speak directly to the person, not their support person or interpreter. Do not interact with service animals as that can be distracting to them. Do not touch mobility aids. Use communication supports or accessible formats as needed. </a:t>
            </a:r>
          </a:p>
          <a:p>
            <a:pPr marL="342900" indent="-342900">
              <a:buFont typeface="Arial" panose="020B0604020202020204" pitchFamily="34" charset="0"/>
              <a:buChar char="•"/>
            </a:pPr>
            <a:r>
              <a:rPr lang="en-US" sz="2400" dirty="0" smtClean="0">
                <a:latin typeface="+mn-lt"/>
              </a:rPr>
              <a:t>Have confidential conversations in private area.</a:t>
            </a:r>
          </a:p>
          <a:p>
            <a:pPr marL="342900" indent="-342900">
              <a:buFont typeface="Arial" panose="020B0604020202020204" pitchFamily="34" charset="0"/>
              <a:buChar char="•"/>
            </a:pPr>
            <a:r>
              <a:rPr lang="en-US" sz="2400" dirty="0" smtClean="0">
                <a:latin typeface="+mn-lt"/>
              </a:rPr>
              <a:t>Treat the person with dignity and respect. Use person-first language.</a:t>
            </a:r>
          </a:p>
          <a:p>
            <a:pPr marL="342900" indent="-342900">
              <a:buFont typeface="Arial" panose="020B0604020202020204" pitchFamily="34" charset="0"/>
              <a:buChar char="•"/>
            </a:pPr>
            <a:r>
              <a:rPr lang="en-US" sz="2400" dirty="0" smtClean="0">
                <a:latin typeface="+mn-lt"/>
              </a:rPr>
              <a:t>Can offer help, but don’t insist on providing it. Ask the person how to provide assistance and request clarification as needed. Don’t make assumptions. </a:t>
            </a:r>
          </a:p>
          <a:p>
            <a:pPr marL="342900" indent="-342900">
              <a:buFont typeface="Arial" panose="020B0604020202020204" pitchFamily="34" charset="0"/>
              <a:buChar char="•"/>
            </a:pPr>
            <a:r>
              <a:rPr lang="en-US" sz="2400" dirty="0" smtClean="0">
                <a:latin typeface="+mn-lt"/>
              </a:rPr>
              <a:t>Recognize that persons with disabilities are all individuals and have diverse needs, and allow the person to help determine what will work best for them. Ask them what works.</a:t>
            </a:r>
          </a:p>
          <a:p>
            <a:pPr marL="342900" indent="-342900">
              <a:buFont typeface="Arial" panose="020B0604020202020204" pitchFamily="34" charset="0"/>
              <a:buChar char="•"/>
            </a:pPr>
            <a:r>
              <a:rPr lang="en-US" sz="2400" dirty="0" smtClean="0">
                <a:latin typeface="+mn-lt"/>
              </a:rPr>
              <a:t>Only ask for information that is required – functional limitations or needed supports, not the diagnosis itself. </a:t>
            </a:r>
          </a:p>
          <a:p>
            <a:pPr marL="342900" indent="-342900">
              <a:buFont typeface="Arial" panose="020B0604020202020204" pitchFamily="34" charset="0"/>
              <a:buChar char="•"/>
            </a:pPr>
            <a:endParaRPr lang="en-US" sz="2400" dirty="0" smtClean="0">
              <a:latin typeface="+mn-lt"/>
            </a:endParaRPr>
          </a:p>
        </p:txBody>
      </p:sp>
      <p:sp>
        <p:nvSpPr>
          <p:cNvPr id="3" name="Text Placeholder 2"/>
          <p:cNvSpPr>
            <a:spLocks noGrp="1"/>
          </p:cNvSpPr>
          <p:nvPr>
            <p:ph type="body" sz="quarter" idx="14"/>
          </p:nvPr>
        </p:nvSpPr>
        <p:spPr/>
        <p:txBody>
          <a:bodyPr/>
          <a:lstStyle/>
          <a:p>
            <a:r>
              <a:rPr lang="en-US" sz="3200" dirty="0" smtClean="0">
                <a:latin typeface="+mn-lt"/>
              </a:rPr>
              <a:t>Accessibility in Employment – Best practices for communication</a:t>
            </a:r>
            <a:endParaRPr lang="en-CA" sz="3200" dirty="0">
              <a:latin typeface="+mn-lt"/>
            </a:endParaRPr>
          </a:p>
        </p:txBody>
      </p:sp>
    </p:spTree>
    <p:extLst>
      <p:ext uri="{BB962C8B-B14F-4D97-AF65-F5344CB8AC3E}">
        <p14:creationId xmlns:p14="http://schemas.microsoft.com/office/powerpoint/2010/main" val="2509487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9681" y="2133599"/>
            <a:ext cx="11430000" cy="4267200"/>
          </a:xfrm>
        </p:spPr>
        <p:txBody>
          <a:bodyPr/>
          <a:lstStyle/>
          <a:p>
            <a:r>
              <a:rPr lang="en-US" sz="2400" dirty="0" smtClean="0">
                <a:latin typeface="+mn-lt"/>
              </a:rPr>
              <a:t> </a:t>
            </a:r>
          </a:p>
          <a:p>
            <a:pPr marL="342900" indent="-342900">
              <a:buFont typeface="Arial" panose="020B0604020202020204" pitchFamily="34" charset="0"/>
              <a:buChar char="•"/>
            </a:pPr>
            <a:endParaRPr lang="en-US" sz="2400" dirty="0" smtClean="0">
              <a:latin typeface="+mn-lt"/>
            </a:endParaRPr>
          </a:p>
        </p:txBody>
      </p:sp>
      <p:sp>
        <p:nvSpPr>
          <p:cNvPr id="3" name="Text Placeholder 2"/>
          <p:cNvSpPr>
            <a:spLocks noGrp="1"/>
          </p:cNvSpPr>
          <p:nvPr>
            <p:ph type="body" sz="quarter" idx="14"/>
          </p:nvPr>
        </p:nvSpPr>
        <p:spPr/>
        <p:txBody>
          <a:bodyPr/>
          <a:lstStyle/>
          <a:p>
            <a:r>
              <a:rPr lang="en-US" sz="3200" dirty="0" smtClean="0">
                <a:latin typeface="+mn-lt"/>
              </a:rPr>
              <a:t>Accessibility in Employment – Best practices for communication</a:t>
            </a:r>
            <a:endParaRPr lang="en-CA" sz="32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2133600"/>
            <a:ext cx="7620000" cy="4286250"/>
          </a:xfrm>
          <a:prstGeom prst="rect">
            <a:avLst/>
          </a:prstGeom>
        </p:spPr>
      </p:pic>
      <p:sp>
        <p:nvSpPr>
          <p:cNvPr id="5" name="TextBox 4"/>
          <p:cNvSpPr txBox="1"/>
          <p:nvPr/>
        </p:nvSpPr>
        <p:spPr>
          <a:xfrm>
            <a:off x="8458200" y="6077634"/>
            <a:ext cx="3200400" cy="646331"/>
          </a:xfrm>
          <a:prstGeom prst="rect">
            <a:avLst/>
          </a:prstGeom>
          <a:noFill/>
        </p:spPr>
        <p:txBody>
          <a:bodyPr wrap="square" rtlCol="0">
            <a:spAutoFit/>
          </a:bodyPr>
          <a:lstStyle/>
          <a:p>
            <a:r>
              <a:rPr lang="en-US" dirty="0"/>
              <a:t>SOURCE: CENTERS FOR DISEASE CONTROL</a:t>
            </a:r>
          </a:p>
        </p:txBody>
      </p:sp>
    </p:spTree>
    <p:extLst>
      <p:ext uri="{BB962C8B-B14F-4D97-AF65-F5344CB8AC3E}">
        <p14:creationId xmlns:p14="http://schemas.microsoft.com/office/powerpoint/2010/main" val="3684679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133600"/>
            <a:ext cx="11430000" cy="4267200"/>
          </a:xfrm>
        </p:spPr>
        <p:txBody>
          <a:bodyPr/>
          <a:lstStyle/>
          <a:p>
            <a:pPr marL="285750" indent="-285750">
              <a:buFont typeface="Arial" panose="020B0604020202020204" pitchFamily="34" charset="0"/>
              <a:buChar char="•"/>
              <a:defRPr/>
            </a:pPr>
            <a:r>
              <a:rPr lang="en-US" sz="2400" b="1" dirty="0" smtClean="0">
                <a:latin typeface="+mn-lt"/>
              </a:rPr>
              <a:t>Workplace </a:t>
            </a:r>
            <a:r>
              <a:rPr lang="en-US" sz="2400" b="1" dirty="0">
                <a:latin typeface="+mn-lt"/>
              </a:rPr>
              <a:t>Accommodation Policy</a:t>
            </a:r>
          </a:p>
          <a:p>
            <a:pPr>
              <a:defRPr/>
            </a:pPr>
            <a:r>
              <a:rPr lang="en-US" sz="2400" dirty="0">
                <a:latin typeface="+mn-lt"/>
                <a:hlinkClick r:id="rId3"/>
              </a:rPr>
              <a:t>https://www.uwinnipeg.ca/respect/workplace-accommodation.html</a:t>
            </a:r>
            <a:r>
              <a:rPr lang="en-US" sz="2400" dirty="0">
                <a:latin typeface="+mn-lt"/>
              </a:rPr>
              <a:t> </a:t>
            </a:r>
          </a:p>
          <a:p>
            <a:pPr>
              <a:buFont typeface="Arial" panose="020B0604020202020204" pitchFamily="34" charset="0"/>
              <a:buChar char="•"/>
              <a:defRPr/>
            </a:pPr>
            <a:r>
              <a:rPr lang="en-US" sz="2400" b="1" dirty="0">
                <a:latin typeface="+mn-lt"/>
              </a:rPr>
              <a:t> Respectful Working and Learning Environment </a:t>
            </a:r>
            <a:r>
              <a:rPr lang="en-US" sz="2400" b="1" dirty="0" smtClean="0">
                <a:latin typeface="+mn-lt"/>
              </a:rPr>
              <a:t>Policy</a:t>
            </a:r>
            <a:endParaRPr lang="en-US" sz="2400" b="1" dirty="0">
              <a:latin typeface="+mn-lt"/>
            </a:endParaRPr>
          </a:p>
          <a:p>
            <a:pPr>
              <a:defRPr/>
            </a:pPr>
            <a:r>
              <a:rPr lang="en-US" sz="2400" dirty="0">
                <a:latin typeface="+mn-lt"/>
                <a:hlinkClick r:id="rId4"/>
              </a:rPr>
              <a:t>https://www.uwinnipeg.ca/respect/respect-policy.html</a:t>
            </a:r>
            <a:r>
              <a:rPr lang="en-US" sz="2400" dirty="0">
                <a:latin typeface="+mn-lt"/>
              </a:rPr>
              <a:t> </a:t>
            </a:r>
          </a:p>
          <a:p>
            <a:pPr marL="285750" indent="-285750">
              <a:buFont typeface="Arial" panose="020B0604020202020204" pitchFamily="34" charset="0"/>
              <a:buChar char="•"/>
              <a:defRPr/>
            </a:pPr>
            <a:r>
              <a:rPr lang="en-US" sz="2400" b="1" dirty="0">
                <a:latin typeface="+mn-lt"/>
              </a:rPr>
              <a:t>Employment Equity and Diversity Policy</a:t>
            </a:r>
            <a:endParaRPr lang="en-US" sz="2400" b="1" dirty="0">
              <a:latin typeface="+mn-lt"/>
              <a:hlinkClick r:id="rId3"/>
            </a:endParaRPr>
          </a:p>
          <a:p>
            <a:pPr>
              <a:defRPr/>
            </a:pPr>
            <a:r>
              <a:rPr lang="en-US" sz="2400" dirty="0">
                <a:latin typeface="+mn-lt"/>
                <a:hlinkClick r:id="rId5"/>
              </a:rPr>
              <a:t>https://www.uwinnipeg.ca/institutional-analysis/docs/policies/employment-equity-and-diversity-policy.pdf</a:t>
            </a:r>
            <a:r>
              <a:rPr lang="en-US" sz="2400" dirty="0">
                <a:latin typeface="+mn-lt"/>
              </a:rPr>
              <a:t> </a:t>
            </a:r>
          </a:p>
          <a:p>
            <a:pPr marL="285750" indent="-285750">
              <a:buFont typeface="Arial" panose="020B0604020202020204" pitchFamily="34" charset="0"/>
              <a:buChar char="•"/>
              <a:defRPr/>
            </a:pPr>
            <a:r>
              <a:rPr lang="en-US" sz="2400" b="1" dirty="0">
                <a:latin typeface="+mn-lt"/>
              </a:rPr>
              <a:t>Service Animals on Campus Policy</a:t>
            </a:r>
          </a:p>
          <a:p>
            <a:pPr>
              <a:defRPr/>
            </a:pPr>
            <a:r>
              <a:rPr lang="en-US" sz="2400" dirty="0">
                <a:latin typeface="+mn-lt"/>
                <a:hlinkClick r:id="rId6"/>
              </a:rPr>
              <a:t>https://www.uwinnipeg.ca/institutional-analysis/docs/policies/service-animals-policy.pdf</a:t>
            </a:r>
            <a:r>
              <a:rPr lang="en-US" sz="2400" dirty="0">
                <a:latin typeface="+mn-lt"/>
              </a:rPr>
              <a:t> </a:t>
            </a:r>
            <a:endParaRPr lang="en-US" sz="2400" dirty="0" smtClean="0">
              <a:latin typeface="+mn-lt"/>
            </a:endParaRPr>
          </a:p>
          <a:p>
            <a:pPr>
              <a:defRPr/>
            </a:pPr>
            <a:endParaRPr lang="en-US" sz="1800" dirty="0">
              <a:latin typeface="+mn-lt"/>
            </a:endParaRPr>
          </a:p>
          <a:p>
            <a:pPr>
              <a:buFont typeface="Arial" panose="020B0604020202020204" pitchFamily="34" charset="0"/>
              <a:buChar char="•"/>
            </a:pPr>
            <a:endParaRPr lang="en-US" sz="1400" dirty="0">
              <a:cs typeface="Arial" panose="020B0604020202020204" pitchFamily="34" charset="0"/>
            </a:endParaRPr>
          </a:p>
          <a:p>
            <a:endParaRPr lang="en-US" sz="1400" dirty="0">
              <a:cs typeface="Arial" panose="020B0604020202020204" pitchFamily="34" charset="0"/>
            </a:endParaRPr>
          </a:p>
          <a:p>
            <a:pPr>
              <a:buFont typeface="Courier New" panose="02070309020205020404" pitchFamily="49" charset="0"/>
              <a:buChar char="o"/>
            </a:pPr>
            <a:endParaRPr lang="en-US" altLang="en-US" sz="1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sz="3200" dirty="0" smtClean="0"/>
              <a:t>Accessibility in Recruitment – Policies</a:t>
            </a:r>
            <a:endParaRPr lang="en-CA" sz="3200" dirty="0"/>
          </a:p>
        </p:txBody>
      </p:sp>
    </p:spTree>
    <p:extLst>
      <p:ext uri="{BB962C8B-B14F-4D97-AF65-F5344CB8AC3E}">
        <p14:creationId xmlns:p14="http://schemas.microsoft.com/office/powerpoint/2010/main" val="25587698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4854" y="2438400"/>
            <a:ext cx="4191000" cy="4267200"/>
          </a:xfrm>
        </p:spPr>
        <p:txBody>
          <a:bodyPr/>
          <a:lstStyle/>
          <a:p>
            <a:pPr>
              <a:defRPr/>
            </a:pPr>
            <a:r>
              <a:rPr lang="en-US" sz="1600" b="1" dirty="0" smtClean="0">
                <a:latin typeface="+mn-lt"/>
              </a:rPr>
              <a:t>Employee Health &amp; </a:t>
            </a:r>
            <a:r>
              <a:rPr lang="en-US" sz="1600" b="1" dirty="0">
                <a:latin typeface="+mn-lt"/>
              </a:rPr>
              <a:t>Wellness </a:t>
            </a:r>
            <a:r>
              <a:rPr lang="en-US" sz="1600" b="1" dirty="0" smtClean="0">
                <a:latin typeface="+mn-lt"/>
              </a:rPr>
              <a:t>Specialist </a:t>
            </a:r>
          </a:p>
          <a:p>
            <a:pPr>
              <a:defRPr/>
            </a:pPr>
            <a:r>
              <a:rPr lang="en-US" sz="1600" dirty="0">
                <a:latin typeface="+mn-lt"/>
                <a:hlinkClick r:id="rId3"/>
              </a:rPr>
              <a:t>https://</a:t>
            </a:r>
            <a:r>
              <a:rPr lang="en-US" sz="1600" dirty="0" smtClean="0">
                <a:latin typeface="+mn-lt"/>
                <a:hlinkClick r:id="rId3"/>
              </a:rPr>
              <a:t>www.uwinnipeg.ca/hr/benefits/wellness-resources.html</a:t>
            </a:r>
            <a:r>
              <a:rPr lang="en-US" sz="1600" dirty="0" smtClean="0">
                <a:latin typeface="+mn-lt"/>
              </a:rPr>
              <a:t> </a:t>
            </a:r>
            <a:endParaRPr lang="en-US" sz="1600" dirty="0">
              <a:latin typeface="+mn-lt"/>
            </a:endParaRPr>
          </a:p>
          <a:p>
            <a:pPr>
              <a:defRPr/>
            </a:pPr>
            <a:r>
              <a:rPr lang="en-US" sz="1600" dirty="0" smtClean="0">
                <a:latin typeface="+mn-lt"/>
              </a:rPr>
              <a:t>(204) 789-4230 or </a:t>
            </a:r>
            <a:r>
              <a:rPr lang="en-US" sz="1600" dirty="0" smtClean="0">
                <a:latin typeface="+mn-lt"/>
                <a:hlinkClick r:id="rId4"/>
              </a:rPr>
              <a:t>li.harrison@uwinnipeg.ca</a:t>
            </a:r>
            <a:r>
              <a:rPr lang="en-US" sz="1600" dirty="0" smtClean="0">
                <a:latin typeface="+mn-lt"/>
              </a:rPr>
              <a:t>  </a:t>
            </a:r>
            <a:endParaRPr lang="en-US" sz="1600" dirty="0">
              <a:latin typeface="+mn-lt"/>
            </a:endParaRPr>
          </a:p>
          <a:p>
            <a:pPr>
              <a:defRPr/>
            </a:pPr>
            <a:endParaRPr lang="en-US" sz="1600" dirty="0">
              <a:latin typeface="+mn-lt"/>
            </a:endParaRPr>
          </a:p>
          <a:p>
            <a:pPr>
              <a:defRPr/>
            </a:pPr>
            <a:r>
              <a:rPr lang="en-US" sz="1600" b="1" dirty="0" smtClean="0">
                <a:latin typeface="+mn-lt"/>
              </a:rPr>
              <a:t>UW Accessibility Plan</a:t>
            </a:r>
          </a:p>
          <a:p>
            <a:pPr>
              <a:defRPr/>
            </a:pPr>
            <a:r>
              <a:rPr lang="en-US" sz="1600" b="1" dirty="0">
                <a:latin typeface="+mn-lt"/>
                <a:hlinkClick r:id="rId5"/>
              </a:rPr>
              <a:t>https://</a:t>
            </a:r>
            <a:r>
              <a:rPr lang="en-US" sz="1600" b="1" dirty="0" smtClean="0">
                <a:latin typeface="+mn-lt"/>
                <a:hlinkClick r:id="rId5"/>
              </a:rPr>
              <a:t>www.uwinnipeg.ca/respect/docs/uwinnipeg-accessibility-plan.pdf</a:t>
            </a:r>
            <a:r>
              <a:rPr lang="en-US" sz="1600" b="1" dirty="0" smtClean="0">
                <a:latin typeface="+mn-lt"/>
              </a:rPr>
              <a:t> </a:t>
            </a:r>
          </a:p>
          <a:p>
            <a:endParaRPr lang="en-US" sz="1600" b="1" dirty="0" smtClean="0">
              <a:latin typeface="+mn-lt"/>
              <a:cs typeface="Arial" panose="020B0604020202020204" pitchFamily="34" charset="0"/>
            </a:endParaRPr>
          </a:p>
          <a:p>
            <a:r>
              <a:rPr lang="en-US" sz="1600" b="1" dirty="0" smtClean="0">
                <a:latin typeface="+mn-lt"/>
                <a:cs typeface="Arial" panose="020B0604020202020204" pitchFamily="34" charset="0"/>
              </a:rPr>
              <a:t>AMA </a:t>
            </a:r>
            <a:r>
              <a:rPr lang="en-US" sz="1600" b="1" dirty="0">
                <a:latin typeface="+mn-lt"/>
                <a:cs typeface="Arial" panose="020B0604020202020204" pitchFamily="34" charset="0"/>
              </a:rPr>
              <a:t>Customer Service Module</a:t>
            </a:r>
          </a:p>
          <a:p>
            <a:r>
              <a:rPr lang="en-US" sz="1600" dirty="0">
                <a:latin typeface="+mn-lt"/>
                <a:cs typeface="Arial" panose="020B0604020202020204" pitchFamily="34" charset="0"/>
                <a:hlinkClick r:id="rId6"/>
              </a:rPr>
              <a:t>https://www.uwinnipeg.ca/respect/ama-online-training.html</a:t>
            </a:r>
            <a:r>
              <a:rPr lang="en-US" sz="1600" dirty="0">
                <a:latin typeface="+mn-lt"/>
                <a:cs typeface="Arial" panose="020B0604020202020204" pitchFamily="34" charset="0"/>
              </a:rPr>
              <a:t> </a:t>
            </a:r>
          </a:p>
          <a:p>
            <a:pPr>
              <a:defRPr/>
            </a:pPr>
            <a:endParaRPr lang="en-US" sz="1600" b="1" dirty="0" smtClean="0">
              <a:latin typeface="+mn-lt"/>
            </a:endParaRPr>
          </a:p>
          <a:p>
            <a:pPr>
              <a:defRPr/>
            </a:pPr>
            <a:endParaRPr lang="en-US" sz="1400" dirty="0" smtClean="0"/>
          </a:p>
          <a:p>
            <a:endParaRPr lang="en-US" sz="1400" dirty="0">
              <a:cs typeface="Arial" panose="020B0604020202020204" pitchFamily="34" charset="0"/>
            </a:endParaRPr>
          </a:p>
          <a:p>
            <a:endParaRPr lang="en-US" sz="1400" dirty="0">
              <a:cs typeface="Arial" panose="020B0604020202020204" pitchFamily="34" charset="0"/>
            </a:endParaRPr>
          </a:p>
          <a:p>
            <a:endParaRPr lang="en-US" sz="1400" dirty="0">
              <a:cs typeface="Arial" panose="020B0604020202020204" pitchFamily="34" charset="0"/>
            </a:endParaRPr>
          </a:p>
          <a:p>
            <a:pPr>
              <a:buFont typeface="Courier New" panose="02070309020205020404" pitchFamily="49" charset="0"/>
              <a:buChar char="o"/>
            </a:pPr>
            <a:endParaRPr lang="en-US" altLang="en-US" sz="1400" b="1" u="sng" dirty="0" smtClean="0">
              <a:latin typeface="+mn-lt"/>
              <a:cs typeface="Arial" panose="020B0604020202020204" pitchFamily="34" charset="0"/>
            </a:endParaRPr>
          </a:p>
          <a:p>
            <a:pPr>
              <a:spcBef>
                <a:spcPct val="0"/>
              </a:spcBef>
            </a:pPr>
            <a:endParaRPr lang="en-US" altLang="en-US" sz="2400" dirty="0">
              <a:latin typeface="+mn-lt"/>
            </a:endParaRPr>
          </a:p>
          <a:p>
            <a:pPr>
              <a:defRPr/>
            </a:pPr>
            <a:endParaRPr lang="en-US" sz="1800" dirty="0">
              <a:latin typeface="+mn-lt"/>
            </a:endParaRPr>
          </a:p>
        </p:txBody>
      </p:sp>
      <p:sp>
        <p:nvSpPr>
          <p:cNvPr id="3" name="Text Placeholder 2"/>
          <p:cNvSpPr>
            <a:spLocks noGrp="1"/>
          </p:cNvSpPr>
          <p:nvPr>
            <p:ph type="body" sz="quarter" idx="14"/>
          </p:nvPr>
        </p:nvSpPr>
        <p:spPr/>
        <p:txBody>
          <a:bodyPr/>
          <a:lstStyle/>
          <a:p>
            <a:r>
              <a:rPr lang="en-US" sz="3200" dirty="0" smtClean="0"/>
              <a:t>Accessibility in Recruitment – UW Key Contacts and Info</a:t>
            </a:r>
            <a:endParaRPr lang="en-CA" sz="3200" dirty="0"/>
          </a:p>
        </p:txBody>
      </p:sp>
      <p:sp>
        <p:nvSpPr>
          <p:cNvPr id="4" name="TextBox 3"/>
          <p:cNvSpPr txBox="1"/>
          <p:nvPr/>
        </p:nvSpPr>
        <p:spPr>
          <a:xfrm>
            <a:off x="6095999" y="2057400"/>
            <a:ext cx="4572000" cy="2209800"/>
          </a:xfrm>
          <a:prstGeom prst="rect">
            <a:avLst/>
          </a:prstGeom>
          <a:noFill/>
        </p:spPr>
        <p:txBody>
          <a:bodyPr wrap="square" rtlCol="0">
            <a:spAutoFit/>
          </a:bodyPr>
          <a:lstStyle/>
          <a:p>
            <a:endParaRPr lang="en-US" dirty="0"/>
          </a:p>
        </p:txBody>
      </p:sp>
      <p:sp>
        <p:nvSpPr>
          <p:cNvPr id="6" name="Text Placeholder 1"/>
          <p:cNvSpPr txBox="1">
            <a:spLocks/>
          </p:cNvSpPr>
          <p:nvPr/>
        </p:nvSpPr>
        <p:spPr>
          <a:xfrm>
            <a:off x="6515100" y="2095500"/>
            <a:ext cx="4191000" cy="4267200"/>
          </a:xfrm>
          <a:prstGeom prst="rect">
            <a:avLst/>
          </a:prstGeom>
        </p:spPr>
        <p:txBody>
          <a:bodyPr/>
          <a:lstStyle>
            <a:lvl1pPr marL="0" indent="0" algn="l" defTabSz="914400" rtl="0" eaLnBrk="1" latinLnBrk="0" hangingPunct="1">
              <a:lnSpc>
                <a:spcPct val="100000"/>
              </a:lnSpc>
              <a:spcBef>
                <a:spcPts val="1000"/>
              </a:spcBef>
              <a:buFont typeface="Arial"/>
              <a:buNone/>
              <a:defRPr sz="28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lang="en-US" sz="1600" dirty="0" smtClean="0">
              <a:latin typeface="+mn-lt"/>
            </a:endParaRPr>
          </a:p>
          <a:p>
            <a:pPr>
              <a:defRPr/>
            </a:pPr>
            <a:r>
              <a:rPr lang="en-US" sz="1600" b="1" dirty="0" smtClean="0">
                <a:latin typeface="+mn-lt"/>
              </a:rPr>
              <a:t>Human Rights and Diversity Office</a:t>
            </a:r>
          </a:p>
          <a:p>
            <a:r>
              <a:rPr lang="en-US" sz="1600" dirty="0" smtClean="0">
                <a:latin typeface="+mn-lt"/>
                <a:cs typeface="Arial" panose="020B0604020202020204" pitchFamily="34" charset="0"/>
                <a:hlinkClick r:id="rId7"/>
              </a:rPr>
              <a:t>https://www.uwinnipeg.ca/respect/index.html</a:t>
            </a:r>
            <a:r>
              <a:rPr lang="en-US" sz="1600" dirty="0" smtClean="0">
                <a:latin typeface="+mn-lt"/>
                <a:cs typeface="Arial" panose="020B0604020202020204" pitchFamily="34" charset="0"/>
              </a:rPr>
              <a:t> </a:t>
            </a:r>
          </a:p>
          <a:p>
            <a:r>
              <a:rPr lang="en-US" sz="1600" dirty="0" smtClean="0">
                <a:latin typeface="+mn-lt"/>
                <a:cs typeface="Arial" panose="020B0604020202020204" pitchFamily="34" charset="0"/>
              </a:rPr>
              <a:t>(204) 988-7508 or </a:t>
            </a:r>
            <a:r>
              <a:rPr lang="en-US" sz="1600" dirty="0" smtClean="0">
                <a:latin typeface="+mn-lt"/>
                <a:cs typeface="Arial" panose="020B0604020202020204" pitchFamily="34" charset="0"/>
                <a:hlinkClick r:id="rId8"/>
              </a:rPr>
              <a:t>hrdo@uwinnipeg.ca</a:t>
            </a:r>
            <a:r>
              <a:rPr lang="en-US" sz="1600" dirty="0" smtClean="0">
                <a:latin typeface="+mn-lt"/>
                <a:cs typeface="Arial" panose="020B0604020202020204" pitchFamily="34" charset="0"/>
              </a:rPr>
              <a:t> </a:t>
            </a:r>
          </a:p>
          <a:p>
            <a:endParaRPr lang="en-US" sz="1600" dirty="0" smtClean="0">
              <a:latin typeface="+mn-lt"/>
              <a:cs typeface="Arial" panose="020B0604020202020204" pitchFamily="34" charset="0"/>
            </a:endParaRPr>
          </a:p>
          <a:p>
            <a:r>
              <a:rPr lang="en-US" sz="1600" b="1" dirty="0" smtClean="0">
                <a:latin typeface="+mn-lt"/>
                <a:cs typeface="Arial" panose="020B0604020202020204" pitchFamily="34" charset="0"/>
              </a:rPr>
              <a:t>Accessibility Hub</a:t>
            </a:r>
          </a:p>
          <a:p>
            <a:r>
              <a:rPr lang="en-US" sz="1600" dirty="0" smtClean="0">
                <a:latin typeface="+mn-lt"/>
                <a:cs typeface="Arial" panose="020B0604020202020204" pitchFamily="34" charset="0"/>
                <a:hlinkClick r:id="rId9"/>
              </a:rPr>
              <a:t>https://www.uwinnipeg.ca/accessibility-hub/</a:t>
            </a:r>
            <a:r>
              <a:rPr lang="en-US" sz="1600" dirty="0" smtClean="0">
                <a:latin typeface="+mn-lt"/>
                <a:cs typeface="Arial" panose="020B0604020202020204" pitchFamily="34" charset="0"/>
              </a:rPr>
              <a:t> </a:t>
            </a:r>
          </a:p>
          <a:p>
            <a:endParaRPr lang="en-US" sz="1400" dirty="0" smtClean="0">
              <a:cs typeface="Arial" panose="020B0604020202020204" pitchFamily="34" charset="0"/>
            </a:endParaRPr>
          </a:p>
          <a:p>
            <a:pPr>
              <a:defRPr/>
            </a:pPr>
            <a:r>
              <a:rPr lang="en-US" sz="1400" b="1" dirty="0"/>
              <a:t>Emergency Response Plans </a:t>
            </a:r>
          </a:p>
          <a:p>
            <a:pPr>
              <a:defRPr/>
            </a:pPr>
            <a:r>
              <a:rPr lang="en-US" sz="1400" dirty="0">
                <a:hlinkClick r:id="rId10"/>
              </a:rPr>
              <a:t>https://www.uwinnipeg.ca/emergency-guidelines/resources/employee-emergency-information.html</a:t>
            </a:r>
            <a:r>
              <a:rPr lang="en-US" sz="1400" dirty="0"/>
              <a:t> </a:t>
            </a:r>
          </a:p>
          <a:p>
            <a:endParaRPr lang="en-US" sz="1400" dirty="0" smtClean="0">
              <a:cs typeface="Arial" panose="020B0604020202020204" pitchFamily="34" charset="0"/>
            </a:endParaRPr>
          </a:p>
          <a:p>
            <a:endParaRPr lang="en-US" sz="1400" dirty="0" smtClean="0">
              <a:cs typeface="Arial" panose="020B0604020202020204" pitchFamily="34" charset="0"/>
            </a:endParaRPr>
          </a:p>
          <a:p>
            <a:pPr>
              <a:buFont typeface="Courier New" panose="02070309020205020404" pitchFamily="49" charset="0"/>
              <a:buChar char="o"/>
            </a:pPr>
            <a:endParaRPr lang="en-US" altLang="en-US" sz="1400" b="1" u="sng" dirty="0" smtClean="0">
              <a:latin typeface="+mn-lt"/>
              <a:cs typeface="Arial" panose="020B0604020202020204" pitchFamily="34" charset="0"/>
            </a:endParaRPr>
          </a:p>
          <a:p>
            <a:pPr>
              <a:spcBef>
                <a:spcPct val="0"/>
              </a:spcBef>
            </a:pPr>
            <a:endParaRPr lang="en-US" altLang="en-US" sz="2400" dirty="0" smtClean="0">
              <a:latin typeface="+mn-lt"/>
            </a:endParaRPr>
          </a:p>
          <a:p>
            <a:pPr>
              <a:defRPr/>
            </a:pPr>
            <a:endParaRPr lang="en-US" sz="1800" dirty="0">
              <a:latin typeface="+mn-lt"/>
            </a:endParaRPr>
          </a:p>
        </p:txBody>
      </p:sp>
    </p:spTree>
    <p:extLst>
      <p:ext uri="{BB962C8B-B14F-4D97-AF65-F5344CB8AC3E}">
        <p14:creationId xmlns:p14="http://schemas.microsoft.com/office/powerpoint/2010/main" val="2326694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B9493-CE52-5E4E-A43C-CA46E4D7B724}"/>
              </a:ext>
            </a:extLst>
          </p:cNvPr>
          <p:cNvSpPr>
            <a:spLocks noGrp="1"/>
          </p:cNvSpPr>
          <p:nvPr>
            <p:ph type="ctrTitle"/>
          </p:nvPr>
        </p:nvSpPr>
        <p:spPr>
          <a:xfrm>
            <a:off x="609600" y="914401"/>
            <a:ext cx="10896600" cy="2476690"/>
          </a:xfrm>
        </p:spPr>
        <p:txBody>
          <a:bodyPr/>
          <a:lstStyle/>
          <a:p>
            <a:pPr>
              <a:defRPr/>
            </a:pP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
            </a:r>
            <a:br>
              <a:rPr lang="en-US" dirty="0" smtClean="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
            </a:r>
            <a:br>
              <a:rPr lang="en-US" dirty="0">
                <a:solidFill>
                  <a:schemeClr val="accent2"/>
                </a:solidFill>
                <a:effectLst>
                  <a:outerShdw blurRad="38100" dist="38100" dir="2700000" algn="tl">
                    <a:srgbClr val="000000">
                      <a:alpha val="43137"/>
                    </a:srgbClr>
                  </a:outerShdw>
                </a:effectLst>
              </a:rPr>
            </a:br>
            <a:r>
              <a:rPr lang="en-US" dirty="0" smtClean="0">
                <a:solidFill>
                  <a:schemeClr val="accent2"/>
                </a:solidFill>
                <a:effectLst>
                  <a:outerShdw blurRad="38100" dist="38100" dir="2700000" algn="tl">
                    <a:srgbClr val="000000">
                      <a:alpha val="43137"/>
                    </a:srgbClr>
                  </a:outerShdw>
                </a:effectLst>
              </a:rPr>
              <a:t>End of Module 3</a:t>
            </a:r>
            <a:endParaRPr lang="en-US" dirty="0"/>
          </a:p>
        </p:txBody>
      </p:sp>
      <p:sp>
        <p:nvSpPr>
          <p:cNvPr id="3" name="Subtitle 2">
            <a:extLst>
              <a:ext uri="{FF2B5EF4-FFF2-40B4-BE49-F238E27FC236}">
                <a16:creationId xmlns:a16="http://schemas.microsoft.com/office/drawing/2014/main" xmlns="" id="{4F8F5385-632E-F041-96A7-433D17D9101E}"/>
              </a:ext>
            </a:extLst>
          </p:cNvPr>
          <p:cNvSpPr>
            <a:spLocks noGrp="1"/>
          </p:cNvSpPr>
          <p:nvPr>
            <p:ph type="subTitle" idx="1"/>
          </p:nvPr>
        </p:nvSpPr>
        <p:spPr/>
        <p:txBody>
          <a:bodyPr/>
          <a:lstStyle/>
          <a:p>
            <a:r>
              <a:rPr lang="en-US" dirty="0" smtClean="0"/>
              <a:t>Stacey </a:t>
            </a:r>
            <a:r>
              <a:rPr lang="en-US" dirty="0" smtClean="0"/>
              <a:t>Belding,</a:t>
            </a:r>
            <a:r>
              <a:rPr lang="en-US" dirty="0"/>
              <a:t> </a:t>
            </a:r>
            <a:r>
              <a:rPr lang="en-US" dirty="0" smtClean="0"/>
              <a:t>HRDO</a:t>
            </a:r>
            <a:endParaRPr lang="en-US" dirty="0" smtClean="0"/>
          </a:p>
          <a:p>
            <a:r>
              <a:rPr lang="en-US" dirty="0" smtClean="0"/>
              <a:t>(204) 988-7508</a:t>
            </a:r>
          </a:p>
          <a:p>
            <a:r>
              <a:rPr lang="en-US" dirty="0" smtClean="0"/>
              <a:t>s.belding@uwinnipeg.ca</a:t>
            </a:r>
          </a:p>
        </p:txBody>
      </p:sp>
    </p:spTree>
    <p:extLst>
      <p:ext uri="{BB962C8B-B14F-4D97-AF65-F5344CB8AC3E}">
        <p14:creationId xmlns:p14="http://schemas.microsoft.com/office/powerpoint/2010/main" val="1007277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dirty="0" smtClean="0">
                <a:latin typeface="+mn-lt"/>
              </a:rPr>
              <a:t>Many disabilities are invisible, such as mental health conditions and learning disabilities. 10% of Canadians have invisible disabilities.</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smtClean="0">
                <a:latin typeface="+mn-lt"/>
              </a:rPr>
              <a:t>Despite the prevalence of disability, implicit </a:t>
            </a:r>
            <a:r>
              <a:rPr lang="en-US" dirty="0">
                <a:latin typeface="+mn-lt"/>
              </a:rPr>
              <a:t>biases about persons with disabilities are pervasive. One study found that “[p]reference for people without disability compared to people with disabilities was </a:t>
            </a:r>
            <a:r>
              <a:rPr lang="en-US" dirty="0" smtClean="0">
                <a:latin typeface="+mn-lt"/>
              </a:rPr>
              <a:t>amongst </a:t>
            </a:r>
            <a:r>
              <a:rPr lang="en-US" dirty="0">
                <a:latin typeface="+mn-lt"/>
              </a:rPr>
              <a:t>the strongest </a:t>
            </a:r>
            <a:r>
              <a:rPr lang="en-US" dirty="0" smtClean="0">
                <a:latin typeface="+mn-lt"/>
              </a:rPr>
              <a:t>… across </a:t>
            </a:r>
            <a:r>
              <a:rPr lang="en-US" dirty="0">
                <a:latin typeface="+mn-lt"/>
              </a:rPr>
              <a:t>the social group domains</a:t>
            </a:r>
            <a:r>
              <a:rPr lang="en-US" dirty="0" smtClean="0">
                <a:latin typeface="+mn-lt"/>
              </a:rPr>
              <a:t>”.</a:t>
            </a:r>
            <a:r>
              <a:rPr lang="en-US" dirty="0">
                <a:latin typeface="+mn-lt"/>
              </a:rPr>
              <a:t> Significantly, 76 percent of respondents showed an implicit preference for people without </a:t>
            </a:r>
            <a:r>
              <a:rPr lang="en-US" dirty="0" smtClean="0">
                <a:latin typeface="+mn-lt"/>
              </a:rPr>
              <a:t>disabilities. </a:t>
            </a:r>
            <a:endParaRPr lang="en-US" dirty="0">
              <a:latin typeface="+mn-lt"/>
            </a:endParaRPr>
          </a:p>
        </p:txBody>
      </p:sp>
      <p:sp>
        <p:nvSpPr>
          <p:cNvPr id="6" name="Text Placeholder 5"/>
          <p:cNvSpPr>
            <a:spLocks noGrp="1"/>
          </p:cNvSpPr>
          <p:nvPr>
            <p:ph type="body" sz="quarter" idx="14"/>
          </p:nvPr>
        </p:nvSpPr>
        <p:spPr>
          <a:xfrm>
            <a:off x="380999" y="1143000"/>
            <a:ext cx="11430001" cy="533400"/>
          </a:xfrm>
        </p:spPr>
        <p:txBody>
          <a:bodyPr/>
          <a:lstStyle/>
          <a:p>
            <a:r>
              <a:rPr lang="en-US" dirty="0" smtClean="0"/>
              <a:t>Module 1: Overview of Disability in Canada</a:t>
            </a:r>
            <a:endParaRPr lang="en-CA" dirty="0"/>
          </a:p>
        </p:txBody>
      </p:sp>
    </p:spTree>
    <p:extLst>
      <p:ext uri="{BB962C8B-B14F-4D97-AF65-F5344CB8AC3E}">
        <p14:creationId xmlns:p14="http://schemas.microsoft.com/office/powerpoint/2010/main" val="2305120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342900" lvl="0" indent="-342900">
              <a:buFont typeface="Courier New" panose="02070309020205020404" pitchFamily="49" charset="0"/>
              <a:buChar char="o"/>
            </a:pPr>
            <a:r>
              <a:rPr lang="en-US" sz="2000" dirty="0" smtClean="0">
                <a:latin typeface="+mn-lt"/>
              </a:rPr>
              <a:t>Persons </a:t>
            </a:r>
            <a:r>
              <a:rPr lang="en-US" sz="2000" dirty="0">
                <a:latin typeface="+mn-lt"/>
              </a:rPr>
              <a:t>with disabilities aged 25-64 were less likely to be employed (59%) than those without disabilities (80%), have lower incomes on average, and are more likely to live in poverty</a:t>
            </a:r>
            <a:r>
              <a:rPr lang="en-US" sz="2000" dirty="0" smtClean="0">
                <a:latin typeface="+mn-lt"/>
              </a:rPr>
              <a:t>.</a:t>
            </a:r>
            <a:r>
              <a:rPr lang="en-US" sz="2000" dirty="0">
                <a:latin typeface="+mn-lt"/>
              </a:rPr>
              <a:t> </a:t>
            </a:r>
          </a:p>
          <a:p>
            <a:pPr marL="342900" lvl="0" indent="-342900">
              <a:buFont typeface="Courier New" panose="02070309020205020404" pitchFamily="49" charset="0"/>
              <a:buChar char="o"/>
            </a:pPr>
            <a:r>
              <a:rPr lang="en-US" sz="2000" dirty="0" smtClean="0">
                <a:latin typeface="+mn-lt"/>
              </a:rPr>
              <a:t>Yet </a:t>
            </a:r>
            <a:r>
              <a:rPr lang="en-US" sz="2000" dirty="0">
                <a:latin typeface="+mn-lt"/>
              </a:rPr>
              <a:t>90% of people with disabilities did as well or better at their jobs than </a:t>
            </a:r>
            <a:r>
              <a:rPr lang="en-US" sz="2000" dirty="0" smtClean="0">
                <a:latin typeface="+mn-lt"/>
              </a:rPr>
              <a:t>co-workers without disabilities, </a:t>
            </a:r>
            <a:r>
              <a:rPr lang="en-US" sz="2000" dirty="0">
                <a:latin typeface="+mn-lt"/>
              </a:rPr>
              <a:t>86% rated average or better in attendance, and staff retention was 72% higher among persons with </a:t>
            </a:r>
            <a:r>
              <a:rPr lang="en-US" sz="2000" dirty="0" smtClean="0">
                <a:latin typeface="+mn-lt"/>
              </a:rPr>
              <a:t>disabilities.</a:t>
            </a:r>
            <a:endParaRPr lang="en-US" sz="2000" dirty="0">
              <a:latin typeface="+mn-lt"/>
            </a:endParaRPr>
          </a:p>
          <a:p>
            <a:pPr marL="342900" indent="-342900">
              <a:buFont typeface="Courier New" panose="02070309020205020404" pitchFamily="49" charset="0"/>
              <a:buChar char="o"/>
            </a:pPr>
            <a:r>
              <a:rPr lang="en-US" sz="2000" dirty="0">
                <a:latin typeface="+mn-lt"/>
              </a:rPr>
              <a:t>When accommodations are necessary for people with disabilities in the workforce, 20% cost nothing and 50% cost less than $</a:t>
            </a:r>
            <a:r>
              <a:rPr lang="en-US" sz="2000" dirty="0" smtClean="0">
                <a:latin typeface="+mn-lt"/>
              </a:rPr>
              <a:t>500.</a:t>
            </a:r>
            <a:endParaRPr lang="en-US" sz="2000" dirty="0">
              <a:latin typeface="+mn-lt"/>
            </a:endParaRPr>
          </a:p>
          <a:p>
            <a:pPr marL="342900" indent="-342900">
              <a:buFont typeface="Courier New" panose="02070309020205020404" pitchFamily="49" charset="0"/>
              <a:buChar char="o"/>
            </a:pPr>
            <a:r>
              <a:rPr lang="en-US" sz="2000" dirty="0" smtClean="0">
                <a:latin typeface="+mn-lt"/>
              </a:rPr>
              <a:t>Almost </a:t>
            </a:r>
            <a:r>
              <a:rPr lang="en-US" sz="2000" dirty="0">
                <a:latin typeface="+mn-lt"/>
              </a:rPr>
              <a:t>half of all complaints to the Manitoba Human Rights Commission are </a:t>
            </a:r>
            <a:r>
              <a:rPr lang="en-US" sz="2000" dirty="0" smtClean="0">
                <a:latin typeface="+mn-lt"/>
              </a:rPr>
              <a:t>disability-related. </a:t>
            </a:r>
            <a:r>
              <a:rPr lang="en-US" sz="2000" dirty="0">
                <a:latin typeface="+mn-lt"/>
              </a:rPr>
              <a:t>Disability is the most common ground involved in reasonable accommodation complaints across Canada. </a:t>
            </a:r>
            <a:endParaRPr lang="en-CA" sz="2000" dirty="0"/>
          </a:p>
          <a:p>
            <a:pPr marL="285750" indent="-285750">
              <a:buFont typeface="Arial" panose="020B0604020202020204" pitchFamily="34" charset="0"/>
              <a:buChar char="•"/>
            </a:pPr>
            <a:endParaRPr lang="en-US" dirty="0"/>
          </a:p>
        </p:txBody>
      </p:sp>
      <p:sp>
        <p:nvSpPr>
          <p:cNvPr id="6" name="Text Placeholder 5"/>
          <p:cNvSpPr>
            <a:spLocks noGrp="1"/>
          </p:cNvSpPr>
          <p:nvPr>
            <p:ph type="body" sz="quarter" idx="14"/>
          </p:nvPr>
        </p:nvSpPr>
        <p:spPr>
          <a:xfrm>
            <a:off x="380999" y="1143000"/>
            <a:ext cx="11430001" cy="533400"/>
          </a:xfrm>
        </p:spPr>
        <p:txBody>
          <a:bodyPr/>
          <a:lstStyle/>
          <a:p>
            <a:r>
              <a:rPr lang="en-US" dirty="0" smtClean="0"/>
              <a:t>Module 1: Overview of Disability in Canada</a:t>
            </a:r>
            <a:endParaRPr lang="en-CA" dirty="0"/>
          </a:p>
        </p:txBody>
      </p:sp>
    </p:spTree>
    <p:extLst>
      <p:ext uri="{BB962C8B-B14F-4D97-AF65-F5344CB8AC3E}">
        <p14:creationId xmlns:p14="http://schemas.microsoft.com/office/powerpoint/2010/main" val="2312394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457200" indent="-457200">
              <a:buFont typeface="Arial" panose="020B0604020202020204" pitchFamily="34" charset="0"/>
              <a:buChar char="•"/>
            </a:pPr>
            <a:r>
              <a:rPr lang="en-US" b="1" dirty="0" smtClean="0"/>
              <a:t>The Accessibility for Manitobans Act</a:t>
            </a:r>
          </a:p>
          <a:p>
            <a:pPr marL="1143000" lvl="1" indent="-457200">
              <a:buFont typeface="Courier New" panose="02070309020205020404" pitchFamily="49" charset="0"/>
              <a:buChar char="o"/>
            </a:pPr>
            <a:r>
              <a:rPr lang="en-US" b="1" dirty="0" smtClean="0"/>
              <a:t>Customer service standard (regulation)  </a:t>
            </a:r>
          </a:p>
          <a:p>
            <a:pPr marL="1143000" lvl="1" indent="-457200">
              <a:buFont typeface="Courier New" panose="02070309020205020404" pitchFamily="49" charset="0"/>
              <a:buChar char="o"/>
            </a:pPr>
            <a:r>
              <a:rPr lang="en-US" b="1" dirty="0" smtClean="0"/>
              <a:t>Employment standard (regulation)</a:t>
            </a:r>
          </a:p>
          <a:p>
            <a:pPr lvl="1" indent="0">
              <a:buNone/>
            </a:pPr>
            <a:endParaRPr lang="en-US" b="1" dirty="0" smtClean="0"/>
          </a:p>
          <a:p>
            <a:pPr marL="457200" indent="-457200">
              <a:buFont typeface="Arial" panose="020B0604020202020204" pitchFamily="34" charset="0"/>
              <a:buChar char="•"/>
            </a:pPr>
            <a:r>
              <a:rPr lang="en-US" b="1" dirty="0" smtClean="0"/>
              <a:t>The Human Rights Code (Manitoba)</a:t>
            </a:r>
          </a:p>
          <a:p>
            <a:pPr marL="457200" indent="-457200">
              <a:buFont typeface="Arial" panose="020B0604020202020204" pitchFamily="34" charset="0"/>
              <a:buChar char="•"/>
            </a:pPr>
            <a:r>
              <a:rPr lang="en-US" b="1" dirty="0" smtClean="0"/>
              <a:t>Related human rights principles </a:t>
            </a:r>
          </a:p>
          <a:p>
            <a:pPr marL="457200" indent="-457200">
              <a:buFont typeface="Arial" panose="020B0604020202020204" pitchFamily="34" charset="0"/>
              <a:buChar char="•"/>
            </a:pPr>
            <a:endParaRPr lang="en-US" b="1" dirty="0" smtClean="0"/>
          </a:p>
          <a:p>
            <a:pPr marL="1143000" lvl="1" indent="-457200">
              <a:buFont typeface="Courier New" panose="02070309020205020404" pitchFamily="49" charset="0"/>
              <a:buChar char="o"/>
            </a:pPr>
            <a:endParaRPr lang="en-US" b="1" dirty="0" smtClean="0"/>
          </a:p>
          <a:p>
            <a:pPr marL="457200" indent="-457200">
              <a:buFont typeface="Courier New" panose="02070309020205020404" pitchFamily="49" charset="0"/>
              <a:buChar char="o"/>
            </a:pPr>
            <a:endParaRPr lang="en-US" b="1" dirty="0" smtClean="0"/>
          </a:p>
          <a:p>
            <a:pPr marL="457200" indent="-457200">
              <a:buFont typeface="Courier New" panose="02070309020205020404" pitchFamily="49" charset="0"/>
              <a:buChar char="o"/>
            </a:pPr>
            <a:endParaRPr lang="en-US" dirty="0" smtClean="0"/>
          </a:p>
          <a:p>
            <a:endParaRPr lang="en-CA" dirty="0"/>
          </a:p>
        </p:txBody>
      </p:sp>
      <p:sp>
        <p:nvSpPr>
          <p:cNvPr id="6" name="Text Placeholder 5"/>
          <p:cNvSpPr>
            <a:spLocks noGrp="1"/>
          </p:cNvSpPr>
          <p:nvPr>
            <p:ph type="body" sz="quarter" idx="14"/>
          </p:nvPr>
        </p:nvSpPr>
        <p:spPr/>
        <p:txBody>
          <a:bodyPr/>
          <a:lstStyle/>
          <a:p>
            <a:r>
              <a:rPr lang="en-US" dirty="0" smtClean="0"/>
              <a:t>Module 1: Legal Framework</a:t>
            </a:r>
            <a:endParaRPr lang="en-CA" dirty="0"/>
          </a:p>
        </p:txBody>
      </p:sp>
    </p:spTree>
    <p:extLst>
      <p:ext uri="{BB962C8B-B14F-4D97-AF65-F5344CB8AC3E}">
        <p14:creationId xmlns:p14="http://schemas.microsoft.com/office/powerpoint/2010/main" val="364438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342900" indent="-342900">
              <a:buFont typeface="Arial" panose="020B0604020202020204" pitchFamily="34" charset="0"/>
              <a:buChar char="•"/>
            </a:pPr>
            <a:r>
              <a:rPr lang="en-US" sz="2400" dirty="0">
                <a:latin typeface="+mn-lt"/>
              </a:rPr>
              <a:t>In December 2013, the Manitoba </a:t>
            </a:r>
            <a:r>
              <a:rPr lang="en-US" sz="2400" dirty="0" smtClean="0">
                <a:latin typeface="+mn-lt"/>
              </a:rPr>
              <a:t>government </a:t>
            </a:r>
            <a:r>
              <a:rPr lang="en-US" sz="2400" dirty="0">
                <a:latin typeface="+mn-lt"/>
              </a:rPr>
              <a:t>passed </a:t>
            </a:r>
            <a:r>
              <a:rPr lang="en-US" sz="2400" i="1" dirty="0">
                <a:latin typeface="+mn-lt"/>
              </a:rPr>
              <a:t>The Accessibility for Manitobans </a:t>
            </a:r>
            <a:r>
              <a:rPr lang="en-US" sz="2400" i="1" dirty="0" smtClean="0">
                <a:latin typeface="+mn-lt"/>
              </a:rPr>
              <a:t>Act</a:t>
            </a:r>
            <a:r>
              <a:rPr lang="en-US" sz="2400" dirty="0" smtClean="0">
                <a:latin typeface="+mn-lt"/>
              </a:rPr>
              <a:t> (“</a:t>
            </a:r>
            <a:r>
              <a:rPr lang="en-US" sz="2400" dirty="0">
                <a:latin typeface="+mn-lt"/>
              </a:rPr>
              <a:t>the AMA”) </a:t>
            </a:r>
            <a:r>
              <a:rPr lang="en-US" sz="2400" dirty="0" smtClean="0">
                <a:latin typeface="+mn-lt"/>
              </a:rPr>
              <a:t> </a:t>
            </a:r>
          </a:p>
          <a:p>
            <a:pPr marL="342900" indent="-342900">
              <a:buFont typeface="Arial" panose="020B0604020202020204" pitchFamily="34" charset="0"/>
              <a:buChar char="•"/>
            </a:pPr>
            <a:r>
              <a:rPr lang="en-US" sz="2400" b="1" dirty="0" smtClean="0">
                <a:latin typeface="+mn-lt"/>
              </a:rPr>
              <a:t>Purpose</a:t>
            </a:r>
            <a:r>
              <a:rPr lang="en-US" sz="2400" b="1" dirty="0">
                <a:latin typeface="+mn-lt"/>
              </a:rPr>
              <a:t>:</a:t>
            </a:r>
            <a:r>
              <a:rPr lang="en-US" sz="2400" dirty="0">
                <a:latin typeface="+mn-lt"/>
              </a:rPr>
              <a:t> To achieve accessibility for all Manitobans by preventing and removing barriers that disable people with respect to employment, accommodation, built environment, and delivery and receipt of goods, services and information  </a:t>
            </a:r>
          </a:p>
          <a:p>
            <a:pPr marL="342900" indent="-342900">
              <a:buFont typeface="Arial" panose="020B0604020202020204" pitchFamily="34" charset="0"/>
              <a:buChar char="•"/>
            </a:pPr>
            <a:r>
              <a:rPr lang="en-US" sz="2400" dirty="0">
                <a:latin typeface="+mn-lt"/>
              </a:rPr>
              <a:t>A barrier is anything that interacts with a person’s disability in a way that may hinder that person’s full and effective participation in society on an equal basis. </a:t>
            </a:r>
          </a:p>
          <a:p>
            <a:pPr marL="1028700" lvl="1" indent="-342900">
              <a:buFont typeface="Courier New" panose="02070309020205020404" pitchFamily="49" charset="0"/>
              <a:buChar char="o"/>
            </a:pPr>
            <a:r>
              <a:rPr lang="en-US" sz="2400" dirty="0">
                <a:latin typeface="+mn-lt"/>
              </a:rPr>
              <a:t>Barriers can be physical, architectural, informational, attitudinal, and technological, or based on a policy or practice.  </a:t>
            </a:r>
            <a:endParaRPr lang="en-US" sz="2400" dirty="0" smtClean="0">
              <a:latin typeface="+mn-lt"/>
            </a:endParaRPr>
          </a:p>
          <a:p>
            <a:pPr marL="1028700" lvl="1" indent="-342900">
              <a:buFont typeface="Courier New" panose="02070309020205020404" pitchFamily="49" charset="0"/>
              <a:buChar char="o"/>
            </a:pPr>
            <a:r>
              <a:rPr lang="en-US" sz="2400" dirty="0" smtClean="0">
                <a:latin typeface="+mn-lt"/>
              </a:rPr>
              <a:t>i.e.: areas inaccessible by elevator, shelving too high, website or documents unreadable by screen reader, certain attendance policies, sound-only alarms, etc. </a:t>
            </a:r>
            <a:endParaRPr lang="en-US" sz="2400" dirty="0">
              <a:latin typeface="+mn-lt"/>
            </a:endParaRPr>
          </a:p>
          <a:p>
            <a:pPr marL="342900" indent="-342900">
              <a:buFont typeface="Arial" panose="020B0604020202020204" pitchFamily="34" charset="0"/>
              <a:buChar char="•"/>
            </a:pPr>
            <a:endParaRPr lang="en-US" sz="2400" dirty="0" smtClean="0"/>
          </a:p>
        </p:txBody>
      </p:sp>
      <p:sp>
        <p:nvSpPr>
          <p:cNvPr id="6" name="Text Placeholder 5"/>
          <p:cNvSpPr>
            <a:spLocks noGrp="1"/>
          </p:cNvSpPr>
          <p:nvPr>
            <p:ph type="body" sz="quarter" idx="14"/>
          </p:nvPr>
        </p:nvSpPr>
        <p:spPr/>
        <p:txBody>
          <a:bodyPr/>
          <a:lstStyle/>
          <a:p>
            <a:r>
              <a:rPr lang="en-US" dirty="0" smtClean="0"/>
              <a:t>The Accessibility for Manitobans Act</a:t>
            </a:r>
            <a:endParaRPr lang="en-CA" dirty="0"/>
          </a:p>
        </p:txBody>
      </p:sp>
    </p:spTree>
    <p:extLst>
      <p:ext uri="{BB962C8B-B14F-4D97-AF65-F5344CB8AC3E}">
        <p14:creationId xmlns:p14="http://schemas.microsoft.com/office/powerpoint/2010/main" val="318489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age Only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Text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alf Image/Text Slides">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
  <a:themeElements>
    <a:clrScheme name="UWinnipeg PPT 1">
      <a:dk1>
        <a:srgbClr val="5E5E5E"/>
      </a:dk1>
      <a:lt1>
        <a:srgbClr val="FFFFFF"/>
      </a:lt1>
      <a:dk2>
        <a:srgbClr val="5E5E5E"/>
      </a:dk2>
      <a:lt2>
        <a:srgbClr val="EAEAEA"/>
      </a:lt2>
      <a:accent1>
        <a:srgbClr val="ED2A3A"/>
      </a:accent1>
      <a:accent2>
        <a:srgbClr val="EAEAEA"/>
      </a:accent2>
      <a:accent3>
        <a:srgbClr val="C0C0C0"/>
      </a:accent3>
      <a:accent4>
        <a:srgbClr val="929292"/>
      </a:accent4>
      <a:accent5>
        <a:srgbClr val="5E5E5E"/>
      </a:accent5>
      <a:accent6>
        <a:srgbClr val="000000"/>
      </a:accent6>
      <a:hlink>
        <a:srgbClr val="ED2A3A"/>
      </a:hlink>
      <a:folHlink>
        <a:srgbClr val="8081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64499</TotalTime>
  <Words>5406</Words>
  <Application>Microsoft Office PowerPoint</Application>
  <PresentationFormat>Widescreen</PresentationFormat>
  <Paragraphs>501</Paragraphs>
  <Slides>58</Slides>
  <Notes>51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58</vt:i4>
      </vt:variant>
    </vt:vector>
  </HeadingPairs>
  <TitlesOfParts>
    <vt:vector size="68" baseType="lpstr">
      <vt:lpstr>Arial</vt:lpstr>
      <vt:lpstr>Calibri</vt:lpstr>
      <vt:lpstr>Courier New</vt:lpstr>
      <vt:lpstr>Wingdings</vt:lpstr>
      <vt:lpstr>Title Slide</vt:lpstr>
      <vt:lpstr>Image Only Slides</vt:lpstr>
      <vt:lpstr>Content Slides</vt:lpstr>
      <vt:lpstr>Image/Text Slides</vt:lpstr>
      <vt:lpstr>Half Image/Text Slides</vt:lpstr>
      <vt:lpstr>End Slide</vt:lpstr>
      <vt:lpstr>     AMA Employment Standard Module 1 – Introduction and Legal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 of Module 1</vt:lpstr>
      <vt:lpstr>    Module 2 – Accessibility in 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 of Module 2</vt:lpstr>
      <vt:lpstr>    Module 3 – Accessibility in Employment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 of Module 3</vt:lpstr>
    </vt:vector>
  </TitlesOfParts>
  <Company>the University of Winnipeg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UofW</dc:creator>
  <cp:lastModifiedBy>Stacey Belding</cp:lastModifiedBy>
  <cp:revision>800</cp:revision>
  <cp:lastPrinted>2020-01-30T23:17:18Z</cp:lastPrinted>
  <dcterms:created xsi:type="dcterms:W3CDTF">2013-12-10T16:40:41Z</dcterms:created>
  <dcterms:modified xsi:type="dcterms:W3CDTF">2021-03-23T17:04:43Z</dcterms:modified>
</cp:coreProperties>
</file>